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70" r:id="rId6"/>
    <p:sldId id="260" r:id="rId7"/>
    <p:sldId id="261" r:id="rId8"/>
    <p:sldId id="262" r:id="rId9"/>
    <p:sldId id="264" r:id="rId10"/>
    <p:sldId id="266" r:id="rId11"/>
    <p:sldId id="269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 autoAdjust="0"/>
    <p:restoredTop sz="94648" autoAdjust="0"/>
  </p:normalViewPr>
  <p:slideViewPr>
    <p:cSldViewPr>
      <p:cViewPr varScale="1">
        <p:scale>
          <a:sx n="41" d="100"/>
          <a:sy n="41" d="100"/>
        </p:scale>
        <p:origin x="-81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12.png"/><Relationship Id="rId10" Type="http://schemas.openxmlformats.org/officeDocument/2006/relationships/image" Target="../media/image5.png"/><Relationship Id="rId19" Type="http://schemas.openxmlformats.org/officeDocument/2006/relationships/image" Target="../media/image18.sv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8" Type="http://schemas.openxmlformats.org/officeDocument/2006/relationships/image" Target="../media/image18.png"/><Relationship Id="rId3" Type="http://schemas.openxmlformats.org/officeDocument/2006/relationships/image" Target="../media/image74.svg"/><Relationship Id="rId7" Type="http://schemas.openxmlformats.org/officeDocument/2006/relationships/image" Target="../media/image28.svg"/><Relationship Id="rId17" Type="http://schemas.openxmlformats.org/officeDocument/2006/relationships/image" Target="../media/image128.svg"/><Relationship Id="rId2" Type="http://schemas.openxmlformats.org/officeDocument/2006/relationships/image" Target="../media/image4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15" Type="http://schemas.openxmlformats.org/officeDocument/2006/relationships/image" Target="../media/image126.svg"/><Relationship Id="rId10" Type="http://schemas.openxmlformats.org/officeDocument/2006/relationships/image" Target="../media/image48.png"/><Relationship Id="rId19" Type="http://schemas.openxmlformats.org/officeDocument/2006/relationships/image" Target="../media/image50.jpeg"/><Relationship Id="rId4" Type="http://schemas.openxmlformats.org/officeDocument/2006/relationships/image" Target="../media/image15.png"/><Relationship Id="rId9" Type="http://schemas.openxmlformats.org/officeDocument/2006/relationships/image" Target="../media/image11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39.svg"/><Relationship Id="rId7" Type="http://schemas.openxmlformats.org/officeDocument/2006/relationships/image" Target="../media/image143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41.svg"/><Relationship Id="rId10" Type="http://schemas.openxmlformats.org/officeDocument/2006/relationships/image" Target="../media/image11.png"/><Relationship Id="rId4" Type="http://schemas.openxmlformats.org/officeDocument/2006/relationships/image" Target="../media/image52.png"/><Relationship Id="rId9" Type="http://schemas.openxmlformats.org/officeDocument/2006/relationships/image" Target="../media/image14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3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2.svg"/><Relationship Id="rId2" Type="http://schemas.openxmlformats.org/officeDocument/2006/relationships/image" Target="../media/image19.pn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37.svg"/><Relationship Id="rId15" Type="http://schemas.openxmlformats.org/officeDocument/2006/relationships/image" Target="../media/image18.png"/><Relationship Id="rId10" Type="http://schemas.openxmlformats.org/officeDocument/2006/relationships/image" Target="../media/image28.svg"/><Relationship Id="rId4" Type="http://schemas.openxmlformats.org/officeDocument/2006/relationships/image" Target="../media/image20.png"/><Relationship Id="rId14" Type="http://schemas.openxmlformats.org/officeDocument/2006/relationships/image" Target="../media/image4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0.svg"/><Relationship Id="rId7" Type="http://schemas.openxmlformats.org/officeDocument/2006/relationships/image" Target="../media/image13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8.jpeg"/><Relationship Id="rId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3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0.svg"/><Relationship Id="rId7" Type="http://schemas.openxmlformats.org/officeDocument/2006/relationships/image" Target="../media/image132.svg"/><Relationship Id="rId12" Type="http://schemas.openxmlformats.org/officeDocument/2006/relationships/image" Target="../media/image3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29.jpg"/><Relationship Id="rId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3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18.png"/><Relationship Id="rId3" Type="http://schemas.openxmlformats.org/officeDocument/2006/relationships/image" Target="../media/image58.svg"/><Relationship Id="rId12" Type="http://schemas.openxmlformats.org/officeDocument/2006/relationships/image" Target="../media/image6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3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2" Type="http://schemas.openxmlformats.org/officeDocument/2006/relationships/image" Target="../media/image34.png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35.png"/><Relationship Id="rId5" Type="http://schemas.openxmlformats.org/officeDocument/2006/relationships/image" Target="../media/image67.svg"/><Relationship Id="rId15" Type="http://schemas.openxmlformats.org/officeDocument/2006/relationships/image" Target="../media/image18.png"/><Relationship Id="rId10" Type="http://schemas.openxmlformats.org/officeDocument/2006/relationships/image" Target="../media/image35.svg"/><Relationship Id="rId9" Type="http://schemas.openxmlformats.org/officeDocument/2006/relationships/image" Target="../media/image19.png"/><Relationship Id="rId14" Type="http://schemas.openxmlformats.org/officeDocument/2006/relationships/image" Target="../media/image72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0.jpeg"/><Relationship Id="rId12" Type="http://schemas.openxmlformats.org/officeDocument/2006/relationships/image" Target="../media/image79.svg"/><Relationship Id="rId17" Type="http://schemas.openxmlformats.org/officeDocument/2006/relationships/image" Target="../media/image18.png"/><Relationship Id="rId2" Type="http://schemas.openxmlformats.org/officeDocument/2006/relationships/image" Target="../media/image15.png"/><Relationship Id="rId16" Type="http://schemas.openxmlformats.org/officeDocument/2006/relationships/image" Target="../media/image83.sv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37.png"/><Relationship Id="rId15" Type="http://schemas.openxmlformats.org/officeDocument/2006/relationships/image" Target="../media/image39.png"/><Relationship Id="rId10" Type="http://schemas.openxmlformats.org/officeDocument/2006/relationships/image" Target="../media/image28.svg"/><Relationship Id="rId14" Type="http://schemas.openxmlformats.org/officeDocument/2006/relationships/image" Target="../media/image8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4.png"/><Relationship Id="rId7" Type="http://schemas.openxmlformats.org/officeDocument/2006/relationships/image" Target="../media/image103.svg"/><Relationship Id="rId12" Type="http://schemas.openxmlformats.org/officeDocument/2006/relationships/image" Target="../media/image106.svg"/><Relationship Id="rId2" Type="http://schemas.openxmlformats.org/officeDocument/2006/relationships/image" Target="../media/image41.png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3.png"/><Relationship Id="rId5" Type="http://schemas.openxmlformats.org/officeDocument/2006/relationships/image" Target="../media/image101.svg"/><Relationship Id="rId15" Type="http://schemas.openxmlformats.org/officeDocument/2006/relationships/image" Target="../media/image18.png"/><Relationship Id="rId10" Type="http://schemas.openxmlformats.org/officeDocument/2006/relationships/image" Target="../media/image28.svg"/><Relationship Id="rId14" Type="http://schemas.openxmlformats.org/officeDocument/2006/relationships/image" Target="../media/image10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C69FF">
                <a:alpha val="100000"/>
              </a:srgbClr>
            </a:gs>
            <a:gs pos="100000">
              <a:srgbClr val="0E2CC8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568102">
            <a:off x="-4033995" y="5385825"/>
            <a:ext cx="8067990" cy="8663613"/>
          </a:xfrm>
          <a:custGeom>
            <a:avLst/>
            <a:gdLst/>
            <a:ahLst/>
            <a:cxnLst/>
            <a:rect l="l" t="t" r="r" b="b"/>
            <a:pathLst>
              <a:path w="8067990" h="8663613">
                <a:moveTo>
                  <a:pt x="0" y="0"/>
                </a:moveTo>
                <a:lnTo>
                  <a:pt x="8067990" y="0"/>
                </a:lnTo>
                <a:lnTo>
                  <a:pt x="8067990" y="8663613"/>
                </a:lnTo>
                <a:lnTo>
                  <a:pt x="0" y="8663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23011" y="-3514532"/>
            <a:ext cx="7129978" cy="7739460"/>
          </a:xfrm>
          <a:custGeom>
            <a:avLst/>
            <a:gdLst/>
            <a:ahLst/>
            <a:cxnLst/>
            <a:rect l="l" t="t" r="r" b="b"/>
            <a:pathLst>
              <a:path w="7129978" h="7739460">
                <a:moveTo>
                  <a:pt x="0" y="0"/>
                </a:moveTo>
                <a:lnTo>
                  <a:pt x="7129978" y="0"/>
                </a:lnTo>
                <a:lnTo>
                  <a:pt x="7129978" y="7739460"/>
                </a:lnTo>
                <a:lnTo>
                  <a:pt x="0" y="7739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27062" y="4727982"/>
            <a:ext cx="887615" cy="846563"/>
          </a:xfrm>
          <a:custGeom>
            <a:avLst/>
            <a:gdLst/>
            <a:ahLst/>
            <a:cxnLst/>
            <a:rect l="l" t="t" r="r" b="b"/>
            <a:pathLst>
              <a:path w="887615" h="846563">
                <a:moveTo>
                  <a:pt x="0" y="0"/>
                </a:moveTo>
                <a:lnTo>
                  <a:pt x="887614" y="0"/>
                </a:lnTo>
                <a:lnTo>
                  <a:pt x="887614" y="846562"/>
                </a:lnTo>
                <a:lnTo>
                  <a:pt x="0" y="8465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0051603" y="3104941"/>
            <a:ext cx="0" cy="185267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884407" y="8558970"/>
            <a:ext cx="1698071" cy="559121"/>
          </a:xfrm>
          <a:custGeom>
            <a:avLst/>
            <a:gdLst/>
            <a:ahLst/>
            <a:cxnLst/>
            <a:rect l="l" t="t" r="r" b="b"/>
            <a:pathLst>
              <a:path w="1698071" h="559121">
                <a:moveTo>
                  <a:pt x="0" y="0"/>
                </a:moveTo>
                <a:lnTo>
                  <a:pt x="1698071" y="0"/>
                </a:lnTo>
                <a:lnTo>
                  <a:pt x="1698071" y="559120"/>
                </a:lnTo>
                <a:lnTo>
                  <a:pt x="0" y="559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87100" t="-783845" r="-154021" b="-5243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1727005" cy="876681"/>
          </a:xfrm>
          <a:custGeom>
            <a:avLst/>
            <a:gdLst/>
            <a:ahLst/>
            <a:cxnLst/>
            <a:rect l="l" t="t" r="r" b="b"/>
            <a:pathLst>
              <a:path w="1727005" h="876681">
                <a:moveTo>
                  <a:pt x="0" y="0"/>
                </a:moveTo>
                <a:lnTo>
                  <a:pt x="1727005" y="0"/>
                </a:lnTo>
                <a:lnTo>
                  <a:pt x="1727005" y="876681"/>
                </a:lnTo>
                <a:lnTo>
                  <a:pt x="0" y="8766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 b="-9699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912822" y="8558970"/>
            <a:ext cx="517187" cy="559121"/>
          </a:xfrm>
          <a:custGeom>
            <a:avLst/>
            <a:gdLst/>
            <a:ahLst/>
            <a:cxnLst/>
            <a:rect l="l" t="t" r="r" b="b"/>
            <a:pathLst>
              <a:path w="517187" h="559121">
                <a:moveTo>
                  <a:pt x="0" y="0"/>
                </a:moveTo>
                <a:lnTo>
                  <a:pt x="517187" y="0"/>
                </a:lnTo>
                <a:lnTo>
                  <a:pt x="517187" y="559120"/>
                </a:lnTo>
                <a:lnTo>
                  <a:pt x="0" y="5591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472329" y="-601857"/>
            <a:ext cx="3261113" cy="3261113"/>
          </a:xfrm>
          <a:custGeom>
            <a:avLst/>
            <a:gdLst/>
            <a:ahLst/>
            <a:cxnLst/>
            <a:rect l="l" t="t" r="r" b="b"/>
            <a:pathLst>
              <a:path w="3261113" h="3261113">
                <a:moveTo>
                  <a:pt x="0" y="0"/>
                </a:moveTo>
                <a:lnTo>
                  <a:pt x="3261113" y="0"/>
                </a:lnTo>
                <a:lnTo>
                  <a:pt x="3261113" y="3261114"/>
                </a:lnTo>
                <a:lnTo>
                  <a:pt x="0" y="32611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30000"/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932149" y="6178660"/>
            <a:ext cx="1327151" cy="560721"/>
          </a:xfrm>
          <a:custGeom>
            <a:avLst/>
            <a:gdLst/>
            <a:ahLst/>
            <a:cxnLst/>
            <a:rect l="l" t="t" r="r" b="b"/>
            <a:pathLst>
              <a:path w="1327151" h="560721">
                <a:moveTo>
                  <a:pt x="0" y="0"/>
                </a:moveTo>
                <a:lnTo>
                  <a:pt x="1327151" y="0"/>
                </a:lnTo>
                <a:lnTo>
                  <a:pt x="1327151" y="560721"/>
                </a:lnTo>
                <a:lnTo>
                  <a:pt x="0" y="5607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886060" y="9258300"/>
            <a:ext cx="2746481" cy="1191286"/>
          </a:xfrm>
          <a:custGeom>
            <a:avLst/>
            <a:gdLst/>
            <a:ahLst/>
            <a:cxnLst/>
            <a:rect l="l" t="t" r="r" b="b"/>
            <a:pathLst>
              <a:path w="2746481" h="1191286">
                <a:moveTo>
                  <a:pt x="0" y="0"/>
                </a:moveTo>
                <a:lnTo>
                  <a:pt x="2746480" y="0"/>
                </a:lnTo>
                <a:lnTo>
                  <a:pt x="2746480" y="1191286"/>
                </a:lnTo>
                <a:lnTo>
                  <a:pt x="0" y="11912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462593" y="-601857"/>
            <a:ext cx="1491293" cy="1677966"/>
          </a:xfrm>
          <a:custGeom>
            <a:avLst/>
            <a:gdLst/>
            <a:ahLst/>
            <a:cxnLst/>
            <a:rect l="l" t="t" r="r" b="b"/>
            <a:pathLst>
              <a:path w="1491293" h="1677966">
                <a:moveTo>
                  <a:pt x="0" y="0"/>
                </a:moveTo>
                <a:lnTo>
                  <a:pt x="1491293" y="0"/>
                </a:lnTo>
                <a:lnTo>
                  <a:pt x="1491293" y="1677967"/>
                </a:lnTo>
                <a:lnTo>
                  <a:pt x="0" y="167796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15000"/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964098" y="3257692"/>
            <a:ext cx="4420756" cy="1522779"/>
          </a:xfrm>
          <a:custGeom>
            <a:avLst/>
            <a:gdLst/>
            <a:ahLst/>
            <a:cxnLst/>
            <a:rect l="l" t="t" r="r" b="b"/>
            <a:pathLst>
              <a:path w="4420756" h="1522779">
                <a:moveTo>
                  <a:pt x="0" y="0"/>
                </a:moveTo>
                <a:lnTo>
                  <a:pt x="4420755" y="0"/>
                </a:lnTo>
                <a:lnTo>
                  <a:pt x="4420755" y="1522779"/>
                </a:lnTo>
                <a:lnTo>
                  <a:pt x="0" y="1522779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16744" y="3188166"/>
            <a:ext cx="1943352" cy="1701746"/>
          </a:xfrm>
          <a:custGeom>
            <a:avLst/>
            <a:gdLst/>
            <a:ahLst/>
            <a:cxnLst/>
            <a:rect l="l" t="t" r="r" b="b"/>
            <a:pathLst>
              <a:path w="1943352" h="1701746">
                <a:moveTo>
                  <a:pt x="0" y="0"/>
                </a:moveTo>
                <a:lnTo>
                  <a:pt x="1943352" y="0"/>
                </a:lnTo>
                <a:lnTo>
                  <a:pt x="1943352" y="1701746"/>
                </a:lnTo>
                <a:lnTo>
                  <a:pt x="0" y="170174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t="-171" b="-171"/>
            </a:stretch>
          </a:blipFill>
        </p:spPr>
      </p:sp>
      <p:sp>
        <p:nvSpPr>
          <p:cNvPr id="19" name="TextBox 4"/>
          <p:cNvSpPr txBox="1"/>
          <p:nvPr/>
        </p:nvSpPr>
        <p:spPr>
          <a:xfrm>
            <a:off x="4041501" y="5714922"/>
            <a:ext cx="12129914" cy="1770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r-FR" sz="4800" b="1" dirty="0" err="1" smtClean="0">
                <a:solidFill>
                  <a:schemeClr val="bg1"/>
                </a:solidFill>
                <a:latin typeface="Telegraf Bold" panose="020B0604020202020204" charset="0"/>
              </a:rPr>
              <a:t>AgroVision</a:t>
            </a:r>
            <a:r>
              <a:rPr lang="fr-FR" sz="4800" dirty="0" smtClean="0">
                <a:solidFill>
                  <a:schemeClr val="bg1"/>
                </a:solidFill>
                <a:latin typeface="Telegraf Bold" panose="020B0604020202020204" charset="0"/>
              </a:rPr>
              <a:t>: </a:t>
            </a:r>
            <a:r>
              <a:rPr lang="fr-FR" sz="3200" dirty="0" smtClean="0">
                <a:solidFill>
                  <a:schemeClr val="bg1"/>
                </a:solidFill>
                <a:latin typeface="Telegraf Bold" panose="020B0604020202020204" charset="0"/>
              </a:rPr>
              <a:t>Détection </a:t>
            </a:r>
            <a:r>
              <a:rPr lang="fr-FR" sz="3200" dirty="0">
                <a:solidFill>
                  <a:schemeClr val="bg1"/>
                </a:solidFill>
                <a:latin typeface="Telegraf Bold" panose="020B0604020202020204" charset="0"/>
              </a:rPr>
              <a:t>intelligente des maladies des plantes par IA</a:t>
            </a:r>
            <a:endParaRPr lang="fr-FR" sz="3200" b="1" spc="-209" dirty="0">
              <a:solidFill>
                <a:schemeClr val="bg1"/>
              </a:solidFill>
              <a:latin typeface="Telegraf Bold" panose="020B0604020202020204" charset="0"/>
              <a:ea typeface="Telegraf Bold"/>
              <a:cs typeface="Telegraf Bold"/>
              <a:sym typeface="Telegraf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93066" y="3150442"/>
            <a:ext cx="1614614" cy="2251421"/>
          </a:xfrm>
          <a:custGeom>
            <a:avLst/>
            <a:gdLst/>
            <a:ahLst/>
            <a:cxnLst/>
            <a:rect l="l" t="t" r="r" b="b"/>
            <a:pathLst>
              <a:path w="1614614" h="2251421">
                <a:moveTo>
                  <a:pt x="0" y="0"/>
                </a:moveTo>
                <a:lnTo>
                  <a:pt x="1614614" y="0"/>
                </a:lnTo>
                <a:lnTo>
                  <a:pt x="1614614" y="2251421"/>
                </a:lnTo>
                <a:lnTo>
                  <a:pt x="0" y="2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r="-114387" b="-28572"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6727695" y="1170128"/>
            <a:ext cx="7755629" cy="0"/>
          </a:xfrm>
          <a:prstGeom prst="line">
            <a:avLst/>
          </a:prstGeom>
          <a:ln w="19050" cap="flat">
            <a:solidFill>
              <a:srgbClr val="3051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 flipH="1">
            <a:off x="16286237" y="1028700"/>
            <a:ext cx="239638" cy="301906"/>
          </a:xfrm>
          <a:custGeom>
            <a:avLst/>
            <a:gdLst/>
            <a:ahLst/>
            <a:cxnLst/>
            <a:rect l="l" t="t" r="r" b="b"/>
            <a:pathLst>
              <a:path w="239638" h="301906">
                <a:moveTo>
                  <a:pt x="239638" y="0"/>
                </a:moveTo>
                <a:lnTo>
                  <a:pt x="0" y="0"/>
                </a:lnTo>
                <a:lnTo>
                  <a:pt x="0" y="301906"/>
                </a:lnTo>
                <a:lnTo>
                  <a:pt x="239638" y="301906"/>
                </a:lnTo>
                <a:lnTo>
                  <a:pt x="2396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35350" y="8210424"/>
            <a:ext cx="3423887" cy="3338290"/>
          </a:xfrm>
          <a:custGeom>
            <a:avLst/>
            <a:gdLst/>
            <a:ahLst/>
            <a:cxnLst/>
            <a:rect l="l" t="t" r="r" b="b"/>
            <a:pathLst>
              <a:path w="3423887" h="3338290">
                <a:moveTo>
                  <a:pt x="0" y="0"/>
                </a:moveTo>
                <a:lnTo>
                  <a:pt x="3423887" y="0"/>
                </a:lnTo>
                <a:lnTo>
                  <a:pt x="3423887" y="3338290"/>
                </a:lnTo>
                <a:lnTo>
                  <a:pt x="0" y="33382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-284916" y="7118166"/>
            <a:ext cx="1129008" cy="1117718"/>
          </a:xfrm>
          <a:custGeom>
            <a:avLst/>
            <a:gdLst/>
            <a:ahLst/>
            <a:cxnLst/>
            <a:rect l="l" t="t" r="r" b="b"/>
            <a:pathLst>
              <a:path w="1129008" h="1117718">
                <a:moveTo>
                  <a:pt x="1129008" y="0"/>
                </a:moveTo>
                <a:lnTo>
                  <a:pt x="0" y="0"/>
                </a:lnTo>
                <a:lnTo>
                  <a:pt x="0" y="1117718"/>
                </a:lnTo>
                <a:lnTo>
                  <a:pt x="1129008" y="1117718"/>
                </a:lnTo>
                <a:lnTo>
                  <a:pt x="112900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135350" y="-483442"/>
            <a:ext cx="2369011" cy="2087691"/>
          </a:xfrm>
          <a:custGeom>
            <a:avLst/>
            <a:gdLst/>
            <a:ahLst/>
            <a:cxnLst/>
            <a:rect l="l" t="t" r="r" b="b"/>
            <a:pathLst>
              <a:path w="2369011" h="2087691">
                <a:moveTo>
                  <a:pt x="0" y="0"/>
                </a:moveTo>
                <a:lnTo>
                  <a:pt x="2369011" y="0"/>
                </a:lnTo>
                <a:lnTo>
                  <a:pt x="2369011" y="2087691"/>
                </a:lnTo>
                <a:lnTo>
                  <a:pt x="0" y="208769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7999"/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1763385" y="2095495"/>
            <a:ext cx="1116997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fr-FR" sz="5400" b="1" dirty="0" smtClean="0"/>
              <a:t>7. </a:t>
            </a:r>
            <a:r>
              <a:rPr lang="fr-FR" sz="5400" dirty="0" smtClean="0">
                <a:latin typeface="Telegraf Bold" panose="020B0604020202020204" charset="0"/>
              </a:rPr>
              <a:t>Conclusion</a:t>
            </a:r>
            <a:endParaRPr lang="en-US" sz="5400" spc="-60" dirty="0">
              <a:solidFill>
                <a:srgbClr val="000000"/>
              </a:solidFill>
              <a:latin typeface="Telegraf Bold" panose="020B0604020202020204" charset="0"/>
              <a:ea typeface="Telegraf"/>
              <a:cs typeface="Telegraf"/>
              <a:sym typeface="Telegraf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57401" y="3009900"/>
            <a:ext cx="6553200" cy="58330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fr-FR" sz="3200" b="1" dirty="0" err="1"/>
              <a:t>AgroVision</a:t>
            </a:r>
            <a:r>
              <a:rPr lang="fr-FR" sz="3200" dirty="0"/>
              <a:t> est une solution innovante qui combine </a:t>
            </a:r>
            <a:r>
              <a:rPr lang="fr-FR" sz="3200" b="1" dirty="0"/>
              <a:t>IA et vision par ordinateur</a:t>
            </a:r>
            <a:r>
              <a:rPr lang="fr-FR" sz="3200" dirty="0"/>
              <a:t> pour détecter les maladies des plantes en temps réel via un </a:t>
            </a:r>
            <a:r>
              <a:rPr lang="fr-FR" sz="3200" b="1" dirty="0"/>
              <a:t>drone, une Spider Cam ESP32 ou un smartphone</a:t>
            </a:r>
            <a:r>
              <a:rPr lang="fr-FR" sz="3200" dirty="0"/>
              <a:t>. Elle permet une </a:t>
            </a:r>
            <a:r>
              <a:rPr lang="fr-FR" sz="3200" b="1" dirty="0"/>
              <a:t>intervention rapide</a:t>
            </a:r>
            <a:r>
              <a:rPr lang="fr-FR" sz="3200" dirty="0"/>
              <a:t>, réduit l’usage des pesticides et améliore la </a:t>
            </a:r>
            <a:r>
              <a:rPr lang="fr-FR" sz="3200" b="1" dirty="0"/>
              <a:t>productivité agricole</a:t>
            </a:r>
            <a:r>
              <a:rPr lang="fr-FR" sz="3200" dirty="0"/>
              <a:t>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385058" y="943392"/>
            <a:ext cx="750292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 b="1" dirty="0" smtClean="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11/16</a:t>
            </a:r>
            <a:endParaRPr lang="en-US" sz="2399" b="1" dirty="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2374735" y="778739"/>
            <a:ext cx="2282524" cy="782778"/>
          </a:xfrm>
          <a:custGeom>
            <a:avLst/>
            <a:gdLst/>
            <a:ahLst/>
            <a:cxnLst/>
            <a:rect l="l" t="t" r="r" b="b"/>
            <a:pathLst>
              <a:path w="2282524" h="782778">
                <a:moveTo>
                  <a:pt x="0" y="0"/>
                </a:moveTo>
                <a:lnTo>
                  <a:pt x="2282525" y="0"/>
                </a:lnTo>
                <a:lnTo>
                  <a:pt x="2282525" y="782778"/>
                </a:lnTo>
                <a:lnTo>
                  <a:pt x="0" y="78277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pic>
        <p:nvPicPr>
          <p:cNvPr id="3" name="Image 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349093"/>
            <a:ext cx="7772400" cy="583300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4C69FF">
                <a:alpha val="100000"/>
              </a:srgbClr>
            </a:gs>
            <a:gs pos="100000">
              <a:srgbClr val="0E2CC8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422892" y="3053213"/>
            <a:ext cx="0" cy="5494248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-752656" y="-888386"/>
            <a:ext cx="2781253" cy="2743011"/>
          </a:xfrm>
          <a:custGeom>
            <a:avLst/>
            <a:gdLst/>
            <a:ahLst/>
            <a:cxnLst/>
            <a:rect l="l" t="t" r="r" b="b"/>
            <a:pathLst>
              <a:path w="2781253" h="2743011">
                <a:moveTo>
                  <a:pt x="0" y="0"/>
                </a:moveTo>
                <a:lnTo>
                  <a:pt x="2781253" y="0"/>
                </a:lnTo>
                <a:lnTo>
                  <a:pt x="2781253" y="2743011"/>
                </a:lnTo>
                <a:lnTo>
                  <a:pt x="0" y="27430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8353992" y="3893629"/>
            <a:ext cx="8466759" cy="226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8399" b="1" spc="-209" dirty="0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 you for your attention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4971508" y="-3648571"/>
            <a:ext cx="10170323" cy="9102439"/>
          </a:xfrm>
          <a:custGeom>
            <a:avLst/>
            <a:gdLst/>
            <a:ahLst/>
            <a:cxnLst/>
            <a:rect l="l" t="t" r="r" b="b"/>
            <a:pathLst>
              <a:path w="10170323" h="9102439">
                <a:moveTo>
                  <a:pt x="0" y="0"/>
                </a:moveTo>
                <a:lnTo>
                  <a:pt x="10170323" y="0"/>
                </a:lnTo>
                <a:lnTo>
                  <a:pt x="10170323" y="9102439"/>
                </a:lnTo>
                <a:lnTo>
                  <a:pt x="0" y="9102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3364095" y="6078523"/>
            <a:ext cx="8480794" cy="6795236"/>
          </a:xfrm>
          <a:custGeom>
            <a:avLst/>
            <a:gdLst/>
            <a:ahLst/>
            <a:cxnLst/>
            <a:rect l="l" t="t" r="r" b="b"/>
            <a:pathLst>
              <a:path w="8480794" h="6795236">
                <a:moveTo>
                  <a:pt x="8480793" y="0"/>
                </a:moveTo>
                <a:lnTo>
                  <a:pt x="0" y="0"/>
                </a:lnTo>
                <a:lnTo>
                  <a:pt x="0" y="6795236"/>
                </a:lnTo>
                <a:lnTo>
                  <a:pt x="8480793" y="6795236"/>
                </a:lnTo>
                <a:lnTo>
                  <a:pt x="848079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439622" y="7599545"/>
            <a:ext cx="762258" cy="1658755"/>
          </a:xfrm>
          <a:custGeom>
            <a:avLst/>
            <a:gdLst/>
            <a:ahLst/>
            <a:cxnLst/>
            <a:rect l="l" t="t" r="r" b="b"/>
            <a:pathLst>
              <a:path w="762258" h="1658755">
                <a:moveTo>
                  <a:pt x="0" y="0"/>
                </a:moveTo>
                <a:lnTo>
                  <a:pt x="762258" y="0"/>
                </a:lnTo>
                <a:lnTo>
                  <a:pt x="762258" y="1658755"/>
                </a:lnTo>
                <a:lnTo>
                  <a:pt x="0" y="16587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 l="-11761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42484" y="4276673"/>
            <a:ext cx="4146958" cy="1428466"/>
          </a:xfrm>
          <a:custGeom>
            <a:avLst/>
            <a:gdLst/>
            <a:ahLst/>
            <a:cxnLst/>
            <a:rect l="l" t="t" r="r" b="b"/>
            <a:pathLst>
              <a:path w="4146958" h="1428466">
                <a:moveTo>
                  <a:pt x="0" y="0"/>
                </a:moveTo>
                <a:lnTo>
                  <a:pt x="4146958" y="0"/>
                </a:lnTo>
                <a:lnTo>
                  <a:pt x="4146958" y="1428467"/>
                </a:lnTo>
                <a:lnTo>
                  <a:pt x="0" y="14284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58192">
            <a:off x="-1197357" y="-1480272"/>
            <a:ext cx="3067209" cy="3113918"/>
          </a:xfrm>
          <a:custGeom>
            <a:avLst/>
            <a:gdLst/>
            <a:ahLst/>
            <a:cxnLst/>
            <a:rect l="l" t="t" r="r" b="b"/>
            <a:pathLst>
              <a:path w="3067209" h="3113918">
                <a:moveTo>
                  <a:pt x="0" y="0"/>
                </a:moveTo>
                <a:lnTo>
                  <a:pt x="3067209" y="0"/>
                </a:lnTo>
                <a:lnTo>
                  <a:pt x="3067209" y="3113918"/>
                </a:lnTo>
                <a:lnTo>
                  <a:pt x="0" y="3113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95874" y="1072078"/>
            <a:ext cx="265447" cy="253170"/>
          </a:xfrm>
          <a:custGeom>
            <a:avLst/>
            <a:gdLst/>
            <a:ahLst/>
            <a:cxnLst/>
            <a:rect l="l" t="t" r="r" b="b"/>
            <a:pathLst>
              <a:path w="265447" h="253170">
                <a:moveTo>
                  <a:pt x="0" y="0"/>
                </a:moveTo>
                <a:lnTo>
                  <a:pt x="265447" y="0"/>
                </a:lnTo>
                <a:lnTo>
                  <a:pt x="265447" y="253169"/>
                </a:lnTo>
                <a:lnTo>
                  <a:pt x="0" y="25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727695" y="1170128"/>
            <a:ext cx="7755629" cy="0"/>
          </a:xfrm>
          <a:prstGeom prst="line">
            <a:avLst/>
          </a:prstGeom>
          <a:ln w="19050" cap="flat">
            <a:solidFill>
              <a:srgbClr val="3051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 flipH="1">
            <a:off x="16286237" y="1028700"/>
            <a:ext cx="239638" cy="301906"/>
          </a:xfrm>
          <a:custGeom>
            <a:avLst/>
            <a:gdLst/>
            <a:ahLst/>
            <a:cxnLst/>
            <a:rect l="l" t="t" r="r" b="b"/>
            <a:pathLst>
              <a:path w="239638" h="301906">
                <a:moveTo>
                  <a:pt x="239638" y="0"/>
                </a:moveTo>
                <a:lnTo>
                  <a:pt x="0" y="0"/>
                </a:lnTo>
                <a:lnTo>
                  <a:pt x="0" y="301906"/>
                </a:lnTo>
                <a:lnTo>
                  <a:pt x="239638" y="301906"/>
                </a:lnTo>
                <a:lnTo>
                  <a:pt x="2396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3070" y="3009900"/>
            <a:ext cx="14010330" cy="1123934"/>
            <a:chOff x="0" y="0"/>
            <a:chExt cx="1946543" cy="2960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46543" cy="296016"/>
            </a:xfrm>
            <a:custGeom>
              <a:avLst/>
              <a:gdLst/>
              <a:ahLst/>
              <a:cxnLst/>
              <a:rect l="l" t="t" r="r" b="b"/>
              <a:pathLst>
                <a:path w="1946543" h="296016">
                  <a:moveTo>
                    <a:pt x="0" y="0"/>
                  </a:moveTo>
                  <a:lnTo>
                    <a:pt x="1946543" y="0"/>
                  </a:lnTo>
                  <a:lnTo>
                    <a:pt x="1946543" y="296016"/>
                  </a:lnTo>
                  <a:lnTo>
                    <a:pt x="0" y="2960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6E6E6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95250"/>
              <a:ext cx="1946543" cy="391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 sz="280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3070" y="4112340"/>
            <a:ext cx="14010330" cy="1123934"/>
            <a:chOff x="0" y="0"/>
            <a:chExt cx="1946543" cy="29601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46543" cy="296016"/>
            </a:xfrm>
            <a:custGeom>
              <a:avLst/>
              <a:gdLst/>
              <a:ahLst/>
              <a:cxnLst/>
              <a:rect l="l" t="t" r="r" b="b"/>
              <a:pathLst>
                <a:path w="1946543" h="296016">
                  <a:moveTo>
                    <a:pt x="0" y="0"/>
                  </a:moveTo>
                  <a:lnTo>
                    <a:pt x="1946543" y="0"/>
                  </a:lnTo>
                  <a:lnTo>
                    <a:pt x="1946543" y="296016"/>
                  </a:lnTo>
                  <a:lnTo>
                    <a:pt x="0" y="2960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6E6E6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1946543" cy="391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 sz="280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63070" y="5214779"/>
            <a:ext cx="14010330" cy="1123934"/>
            <a:chOff x="0" y="0"/>
            <a:chExt cx="1946543" cy="2960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46543" cy="296016"/>
            </a:xfrm>
            <a:custGeom>
              <a:avLst/>
              <a:gdLst/>
              <a:ahLst/>
              <a:cxnLst/>
              <a:rect l="l" t="t" r="r" b="b"/>
              <a:pathLst>
                <a:path w="1946543" h="296016">
                  <a:moveTo>
                    <a:pt x="0" y="0"/>
                  </a:moveTo>
                  <a:lnTo>
                    <a:pt x="1946543" y="0"/>
                  </a:lnTo>
                  <a:lnTo>
                    <a:pt x="1946543" y="296016"/>
                  </a:lnTo>
                  <a:lnTo>
                    <a:pt x="0" y="2960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6E6E6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95250"/>
              <a:ext cx="1946543" cy="391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 sz="2800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63070" y="6317219"/>
            <a:ext cx="14010330" cy="1123934"/>
            <a:chOff x="0" y="0"/>
            <a:chExt cx="1946543" cy="29601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46543" cy="296016"/>
            </a:xfrm>
            <a:custGeom>
              <a:avLst/>
              <a:gdLst/>
              <a:ahLst/>
              <a:cxnLst/>
              <a:rect l="l" t="t" r="r" b="b"/>
              <a:pathLst>
                <a:path w="1946543" h="296016">
                  <a:moveTo>
                    <a:pt x="0" y="0"/>
                  </a:moveTo>
                  <a:lnTo>
                    <a:pt x="1946543" y="0"/>
                  </a:lnTo>
                  <a:lnTo>
                    <a:pt x="1946543" y="296016"/>
                  </a:lnTo>
                  <a:lnTo>
                    <a:pt x="0" y="2960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6E6E6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946543" cy="391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 sz="2800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9135093" y="6674535"/>
            <a:ext cx="7390782" cy="148558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00"/>
              </a:lnSpc>
            </a:pPr>
            <a:endParaRPr dirty="0"/>
          </a:p>
        </p:txBody>
      </p:sp>
      <p:grpSp>
        <p:nvGrpSpPr>
          <p:cNvPr id="30" name="Group 30"/>
          <p:cNvGrpSpPr/>
          <p:nvPr/>
        </p:nvGrpSpPr>
        <p:grpSpPr>
          <a:xfrm>
            <a:off x="1763070" y="7415398"/>
            <a:ext cx="14010330" cy="1123934"/>
            <a:chOff x="0" y="0"/>
            <a:chExt cx="1946543" cy="29601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946543" cy="296016"/>
            </a:xfrm>
            <a:custGeom>
              <a:avLst/>
              <a:gdLst/>
              <a:ahLst/>
              <a:cxnLst/>
              <a:rect l="l" t="t" r="r" b="b"/>
              <a:pathLst>
                <a:path w="1946543" h="296016">
                  <a:moveTo>
                    <a:pt x="0" y="0"/>
                  </a:moveTo>
                  <a:lnTo>
                    <a:pt x="1946543" y="0"/>
                  </a:lnTo>
                  <a:lnTo>
                    <a:pt x="1946543" y="296016"/>
                  </a:lnTo>
                  <a:lnTo>
                    <a:pt x="0" y="2960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6E6E6"/>
              </a:solidFill>
              <a:prstDash val="solid"/>
              <a:miter/>
            </a:ln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1946543" cy="391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 sz="2800"/>
            </a:p>
          </p:txBody>
        </p:sp>
      </p:grpSp>
      <p:sp>
        <p:nvSpPr>
          <p:cNvPr id="33" name="Freeform 33"/>
          <p:cNvSpPr/>
          <p:nvPr/>
        </p:nvSpPr>
        <p:spPr>
          <a:xfrm rot="5400000">
            <a:off x="15753841" y="8283562"/>
            <a:ext cx="4688923" cy="5089740"/>
          </a:xfrm>
          <a:custGeom>
            <a:avLst/>
            <a:gdLst/>
            <a:ahLst/>
            <a:cxnLst/>
            <a:rect l="l" t="t" r="r" b="b"/>
            <a:pathLst>
              <a:path w="4688923" h="5089740">
                <a:moveTo>
                  <a:pt x="0" y="0"/>
                </a:moveTo>
                <a:lnTo>
                  <a:pt x="4688922" y="0"/>
                </a:lnTo>
                <a:lnTo>
                  <a:pt x="4688922" y="5089740"/>
                </a:lnTo>
                <a:lnTo>
                  <a:pt x="0" y="50897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6019758" y="2575083"/>
            <a:ext cx="1012233" cy="642768"/>
          </a:xfrm>
          <a:custGeom>
            <a:avLst/>
            <a:gdLst/>
            <a:ahLst/>
            <a:cxnLst/>
            <a:rect l="l" t="t" r="r" b="b"/>
            <a:pathLst>
              <a:path w="1012233" h="642768">
                <a:moveTo>
                  <a:pt x="0" y="0"/>
                </a:moveTo>
                <a:lnTo>
                  <a:pt x="1012234" y="0"/>
                </a:lnTo>
                <a:lnTo>
                  <a:pt x="1012234" y="642768"/>
                </a:lnTo>
                <a:lnTo>
                  <a:pt x="0" y="642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2374735" y="778739"/>
            <a:ext cx="2282524" cy="782778"/>
          </a:xfrm>
          <a:custGeom>
            <a:avLst/>
            <a:gdLst/>
            <a:ahLst/>
            <a:cxnLst/>
            <a:rect l="l" t="t" r="r" b="b"/>
            <a:pathLst>
              <a:path w="2282524" h="782778">
                <a:moveTo>
                  <a:pt x="0" y="0"/>
                </a:moveTo>
                <a:lnTo>
                  <a:pt x="2282525" y="0"/>
                </a:lnTo>
                <a:lnTo>
                  <a:pt x="2282525" y="782778"/>
                </a:lnTo>
                <a:lnTo>
                  <a:pt x="0" y="7827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36" name="TextBox 36"/>
          <p:cNvSpPr txBox="1"/>
          <p:nvPr/>
        </p:nvSpPr>
        <p:spPr>
          <a:xfrm>
            <a:off x="15267682" y="943392"/>
            <a:ext cx="867668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 b="1" smtClean="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02/16</a:t>
            </a:r>
            <a:endParaRPr lang="en-US" sz="2399" b="1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763385" y="1919202"/>
            <a:ext cx="2103953" cy="97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59"/>
              </a:lnSpc>
              <a:spcBef>
                <a:spcPct val="0"/>
              </a:spcBef>
            </a:pPr>
            <a:r>
              <a:rPr lang="en-US" sz="5399" b="1" spc="-134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PLAN 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075236" y="3316597"/>
            <a:ext cx="5236686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fr-FR" sz="2800" dirty="0">
                <a:latin typeface="Telegraf" panose="020B0604020202020204" charset="0"/>
              </a:rPr>
              <a:t>Problématique</a:t>
            </a:r>
            <a:endParaRPr lang="en-US" sz="2800" spc="-60" dirty="0">
              <a:solidFill>
                <a:srgbClr val="000000"/>
              </a:solidFill>
              <a:latin typeface="Telegraf" panose="020B0604020202020204" charset="0"/>
              <a:ea typeface="Telegraf"/>
              <a:cs typeface="Telegraf"/>
              <a:sym typeface="Telegraf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3020224" y="7735954"/>
            <a:ext cx="11725721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2800" dirty="0" smtClean="0">
                <a:latin typeface="Telegraf" panose="020B0604020202020204" charset="0"/>
              </a:rPr>
              <a:t>Résultats  attendus </a:t>
            </a:r>
            <a:r>
              <a:rPr lang="fr-FR" sz="2800" dirty="0">
                <a:latin typeface="Telegraf" panose="020B0604020202020204" charset="0"/>
              </a:rPr>
              <a:t>et impact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075236" y="4419037"/>
            <a:ext cx="5236686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2800" dirty="0">
                <a:latin typeface="Telegraf" panose="020B0604020202020204" charset="0"/>
              </a:rPr>
              <a:t>Objectifs</a:t>
            </a:r>
            <a:endParaRPr lang="fr-FR" sz="2800" dirty="0">
              <a:latin typeface="Telegraf" panose="020B0604020202020204" charset="0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3075236" y="5522024"/>
            <a:ext cx="5236686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2800" dirty="0" smtClean="0">
                <a:latin typeface="Telegraf" panose="020B0604020202020204" charset="0"/>
              </a:rPr>
              <a:t>Approche </a:t>
            </a:r>
            <a:r>
              <a:rPr lang="fr-FR" sz="2800" dirty="0">
                <a:latin typeface="Telegraf" panose="020B0604020202020204" charset="0"/>
              </a:rPr>
              <a:t>et Méthodologie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75236" y="6621786"/>
            <a:ext cx="5236686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fr-FR" sz="2800" dirty="0" smtClean="0">
                <a:latin typeface="Telegraf" panose="020B0604020202020204" charset="0"/>
              </a:rPr>
              <a:t>Technologies utilisées</a:t>
            </a:r>
            <a:endParaRPr lang="fr-FR" sz="2800" dirty="0">
              <a:latin typeface="Telegraf" panose="020B0604020202020204" charset="0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2305053" y="3234682"/>
            <a:ext cx="200620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spc="-70">
                <a:solidFill>
                  <a:srgbClr val="3051FD"/>
                </a:solidFill>
                <a:latin typeface="Telegraf"/>
                <a:ea typeface="Telegraf"/>
                <a:cs typeface="Telegraf"/>
                <a:sym typeface="Telegraf"/>
              </a:rPr>
              <a:t>1.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275734" y="4371412"/>
            <a:ext cx="259259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spc="-70">
                <a:solidFill>
                  <a:srgbClr val="3051FD"/>
                </a:solidFill>
                <a:latin typeface="Telegraf"/>
                <a:ea typeface="Telegraf"/>
                <a:cs typeface="Telegraf"/>
                <a:sym typeface="Telegraf"/>
              </a:rPr>
              <a:t>2.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2276775" y="5541074"/>
            <a:ext cx="257175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spc="-70">
                <a:solidFill>
                  <a:srgbClr val="3051FD"/>
                </a:solidFill>
                <a:latin typeface="Telegraf"/>
                <a:ea typeface="Telegraf"/>
                <a:cs typeface="Telegraf"/>
                <a:sym typeface="Telegraf"/>
              </a:rPr>
              <a:t>3.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2277519" y="6576838"/>
            <a:ext cx="255687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spc="-70">
                <a:solidFill>
                  <a:srgbClr val="3051FD"/>
                </a:solidFill>
                <a:latin typeface="Telegraf"/>
                <a:ea typeface="Telegraf"/>
                <a:cs typeface="Telegraf"/>
                <a:sym typeface="Telegraf"/>
              </a:rPr>
              <a:t>4.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2276428" y="7641178"/>
            <a:ext cx="257870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spc="-70" dirty="0">
                <a:solidFill>
                  <a:srgbClr val="3051FD"/>
                </a:solidFill>
                <a:latin typeface="Telegraf"/>
                <a:ea typeface="Telegraf"/>
                <a:cs typeface="Telegraf"/>
                <a:sym typeface="Telegraf"/>
              </a:rPr>
              <a:t>5.</a:t>
            </a:r>
          </a:p>
        </p:txBody>
      </p:sp>
      <p:grpSp>
        <p:nvGrpSpPr>
          <p:cNvPr id="41" name="Group 30"/>
          <p:cNvGrpSpPr/>
          <p:nvPr/>
        </p:nvGrpSpPr>
        <p:grpSpPr>
          <a:xfrm>
            <a:off x="1763070" y="8572500"/>
            <a:ext cx="14010330" cy="1123934"/>
            <a:chOff x="0" y="0"/>
            <a:chExt cx="1946543" cy="296016"/>
          </a:xfrm>
        </p:grpSpPr>
        <p:sp>
          <p:nvSpPr>
            <p:cNvPr id="43" name="Freeform 31"/>
            <p:cNvSpPr/>
            <p:nvPr/>
          </p:nvSpPr>
          <p:spPr>
            <a:xfrm>
              <a:off x="0" y="0"/>
              <a:ext cx="1946543" cy="296016"/>
            </a:xfrm>
            <a:custGeom>
              <a:avLst/>
              <a:gdLst/>
              <a:ahLst/>
              <a:cxnLst/>
              <a:rect l="l" t="t" r="r" b="b"/>
              <a:pathLst>
                <a:path w="1946543" h="296016">
                  <a:moveTo>
                    <a:pt x="0" y="0"/>
                  </a:moveTo>
                  <a:lnTo>
                    <a:pt x="1946543" y="0"/>
                  </a:lnTo>
                  <a:lnTo>
                    <a:pt x="1946543" y="296016"/>
                  </a:lnTo>
                  <a:lnTo>
                    <a:pt x="0" y="296016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E6E6E6"/>
              </a:solidFill>
              <a:prstDash val="solid"/>
              <a:miter/>
            </a:ln>
          </p:spPr>
        </p:sp>
        <p:sp>
          <p:nvSpPr>
            <p:cNvPr id="45" name="TextBox 32"/>
            <p:cNvSpPr txBox="1"/>
            <p:nvPr/>
          </p:nvSpPr>
          <p:spPr>
            <a:xfrm>
              <a:off x="0" y="-95250"/>
              <a:ext cx="1946543" cy="391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/>
            </a:p>
          </p:txBody>
        </p:sp>
      </p:grpSp>
      <p:sp>
        <p:nvSpPr>
          <p:cNvPr id="9" name="Rectangle 8"/>
          <p:cNvSpPr/>
          <p:nvPr/>
        </p:nvSpPr>
        <p:spPr>
          <a:xfrm>
            <a:off x="2955233" y="8872857"/>
            <a:ext cx="71031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dirty="0" smtClean="0">
                <a:latin typeface="Telegraf" panose="020B0604020202020204" charset="0"/>
              </a:rPr>
              <a:t>Visualisation </a:t>
            </a:r>
            <a:r>
              <a:rPr lang="fr-FR" sz="2800" dirty="0">
                <a:latin typeface="Telegraf" panose="020B0604020202020204" charset="0"/>
              </a:rPr>
              <a:t>et Design de l’Affiche</a:t>
            </a:r>
          </a:p>
        </p:txBody>
      </p:sp>
      <p:sp>
        <p:nvSpPr>
          <p:cNvPr id="48" name="TextBox 55"/>
          <p:cNvSpPr txBox="1"/>
          <p:nvPr/>
        </p:nvSpPr>
        <p:spPr>
          <a:xfrm>
            <a:off x="2275336" y="8872857"/>
            <a:ext cx="257870" cy="5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2800" spc="-70" dirty="0">
                <a:solidFill>
                  <a:srgbClr val="3051FD"/>
                </a:solidFill>
                <a:latin typeface="Telegraf"/>
                <a:ea typeface="Telegraf"/>
                <a:cs typeface="Telegraf"/>
                <a:sym typeface="Telegraf"/>
              </a:rPr>
              <a:t>5.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6895499" y="1615919"/>
            <a:ext cx="4077690" cy="4093039"/>
          </a:xfrm>
          <a:custGeom>
            <a:avLst/>
            <a:gdLst/>
            <a:ahLst/>
            <a:cxnLst/>
            <a:rect l="l" t="t" r="r" b="b"/>
            <a:pathLst>
              <a:path w="4077690" h="4093039">
                <a:moveTo>
                  <a:pt x="0" y="0"/>
                </a:moveTo>
                <a:lnTo>
                  <a:pt x="4077691" y="0"/>
                </a:lnTo>
                <a:lnTo>
                  <a:pt x="4077691" y="4093039"/>
                </a:lnTo>
                <a:lnTo>
                  <a:pt x="0" y="4093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3649" y="9512103"/>
            <a:ext cx="1698071" cy="559121"/>
          </a:xfrm>
          <a:custGeom>
            <a:avLst/>
            <a:gdLst/>
            <a:ahLst/>
            <a:cxnLst/>
            <a:rect l="l" t="t" r="r" b="b"/>
            <a:pathLst>
              <a:path w="1698071" h="559121">
                <a:moveTo>
                  <a:pt x="0" y="0"/>
                </a:moveTo>
                <a:lnTo>
                  <a:pt x="1698071" y="0"/>
                </a:lnTo>
                <a:lnTo>
                  <a:pt x="1698071" y="559120"/>
                </a:lnTo>
                <a:lnTo>
                  <a:pt x="0" y="5591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87100" t="-783845" r="-154021" b="-52439"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763385" y="6166972"/>
            <a:ext cx="2099563" cy="1334249"/>
          </a:xfrm>
          <a:custGeom>
            <a:avLst/>
            <a:gdLst/>
            <a:ahLst/>
            <a:cxnLst/>
            <a:rect l="l" t="t" r="r" b="b"/>
            <a:pathLst>
              <a:path w="2850121" h="2850121">
                <a:moveTo>
                  <a:pt x="2850122" y="0"/>
                </a:moveTo>
                <a:lnTo>
                  <a:pt x="0" y="0"/>
                </a:lnTo>
                <a:lnTo>
                  <a:pt x="0" y="2850121"/>
                </a:lnTo>
                <a:lnTo>
                  <a:pt x="2850122" y="2850121"/>
                </a:lnTo>
                <a:lnTo>
                  <a:pt x="2850122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6727695" y="1170128"/>
            <a:ext cx="7755629" cy="0"/>
          </a:xfrm>
          <a:prstGeom prst="line">
            <a:avLst/>
          </a:prstGeom>
          <a:ln w="19050" cap="flat">
            <a:solidFill>
              <a:srgbClr val="3051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flipH="1">
            <a:off x="16286237" y="1028700"/>
            <a:ext cx="239638" cy="301906"/>
          </a:xfrm>
          <a:custGeom>
            <a:avLst/>
            <a:gdLst/>
            <a:ahLst/>
            <a:cxnLst/>
            <a:rect l="l" t="t" r="r" b="b"/>
            <a:pathLst>
              <a:path w="239638" h="301906">
                <a:moveTo>
                  <a:pt x="239638" y="0"/>
                </a:moveTo>
                <a:lnTo>
                  <a:pt x="0" y="0"/>
                </a:lnTo>
                <a:lnTo>
                  <a:pt x="0" y="301906"/>
                </a:lnTo>
                <a:lnTo>
                  <a:pt x="239638" y="301906"/>
                </a:lnTo>
                <a:lnTo>
                  <a:pt x="2396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985948" y="8245737"/>
            <a:ext cx="7029171" cy="5148868"/>
          </a:xfrm>
          <a:custGeom>
            <a:avLst/>
            <a:gdLst/>
            <a:ahLst/>
            <a:cxnLst/>
            <a:rect l="l" t="t" r="r" b="b"/>
            <a:pathLst>
              <a:path w="7029171" h="5148868">
                <a:moveTo>
                  <a:pt x="0" y="0"/>
                </a:moveTo>
                <a:lnTo>
                  <a:pt x="7029171" y="0"/>
                </a:lnTo>
                <a:lnTo>
                  <a:pt x="7029171" y="5148868"/>
                </a:lnTo>
                <a:lnTo>
                  <a:pt x="0" y="51488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028700" y="-627510"/>
            <a:ext cx="2057400" cy="2091385"/>
          </a:xfrm>
          <a:custGeom>
            <a:avLst/>
            <a:gdLst/>
            <a:ahLst/>
            <a:cxnLst/>
            <a:rect l="l" t="t" r="r" b="b"/>
            <a:pathLst>
              <a:path w="2057400" h="2091385">
                <a:moveTo>
                  <a:pt x="0" y="0"/>
                </a:moveTo>
                <a:lnTo>
                  <a:pt x="2057400" y="0"/>
                </a:lnTo>
                <a:lnTo>
                  <a:pt x="2057400" y="2091385"/>
                </a:lnTo>
                <a:lnTo>
                  <a:pt x="0" y="20913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999"/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1524000" y="2517794"/>
            <a:ext cx="6508105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15903" lvl="1">
              <a:lnSpc>
                <a:spcPts val="3000"/>
              </a:lnSpc>
            </a:pPr>
            <a:r>
              <a:rPr lang="fr-FR" sz="5400" b="1" dirty="0" smtClean="0">
                <a:latin typeface="+mj-lt"/>
              </a:rPr>
              <a:t>1. </a:t>
            </a:r>
            <a:r>
              <a:rPr lang="fr-FR" sz="5400" b="1" dirty="0">
                <a:latin typeface="+mj-lt"/>
              </a:rPr>
              <a:t>Problématique</a:t>
            </a:r>
            <a:endParaRPr lang="fr-FR" sz="5400" b="1" spc="-50" dirty="0">
              <a:solidFill>
                <a:srgbClr val="595858"/>
              </a:solidFill>
              <a:latin typeface="+mj-lt"/>
              <a:ea typeface="Telegraf"/>
              <a:cs typeface="Telegraf"/>
              <a:sym typeface="Telegraf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98700" y="3685043"/>
            <a:ext cx="6645100" cy="4231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3" lvl="1">
              <a:lnSpc>
                <a:spcPts val="3000"/>
              </a:lnSpc>
            </a:pPr>
            <a:endParaRPr lang="fr-FR" sz="2000" spc="-50" dirty="0">
              <a:solidFill>
                <a:srgbClr val="595858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215903" lvl="1">
              <a:lnSpc>
                <a:spcPts val="3000"/>
              </a:lnSpc>
            </a:pPr>
            <a:endParaRPr lang="fr-FR" sz="2000" spc="-50" dirty="0" smtClean="0">
              <a:solidFill>
                <a:srgbClr val="595858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431807" lvl="1" indent="-215904">
              <a:lnSpc>
                <a:spcPts val="3000"/>
              </a:lnSpc>
              <a:buFont typeface="Arial"/>
              <a:buChar char="•"/>
            </a:pPr>
            <a:r>
              <a:rPr lang="fr-FR" sz="2800" dirty="0" smtClean="0"/>
              <a:t>Les </a:t>
            </a:r>
            <a:r>
              <a:rPr lang="fr-FR" sz="2800" dirty="0"/>
              <a:t>maladies des plantes sont un problème majeur en agriculture, entraînant des pertes de rendement importantes. Actuellement, la détection repose sur des inspections manuelles, ce qui est </a:t>
            </a:r>
            <a:r>
              <a:rPr lang="fr-FR" sz="2800" b="1" dirty="0"/>
              <a:t>chronophage</a:t>
            </a:r>
            <a:r>
              <a:rPr lang="fr-FR" sz="2800" dirty="0"/>
              <a:t> et </a:t>
            </a:r>
            <a:r>
              <a:rPr lang="fr-FR" sz="2800" b="1" dirty="0"/>
              <a:t>peu précis</a:t>
            </a:r>
            <a:r>
              <a:rPr lang="fr-FR" sz="2800" dirty="0"/>
              <a:t>. Une solution automatisée utilisant l’</a:t>
            </a:r>
            <a:r>
              <a:rPr lang="fr-FR" sz="2800" b="1" dirty="0"/>
              <a:t>IA et la vision par ordinateur</a:t>
            </a:r>
            <a:r>
              <a:rPr lang="fr-FR" sz="2800" dirty="0"/>
              <a:t> permettrait une détection précoce et plus efficace.</a:t>
            </a:r>
            <a:endParaRPr lang="en-US" sz="2800" spc="-50" dirty="0">
              <a:solidFill>
                <a:srgbClr val="595858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5271948" y="943392"/>
            <a:ext cx="863402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 b="1" dirty="0" smtClean="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03/16</a:t>
            </a:r>
            <a:endParaRPr lang="en-US" sz="2399" b="1" dirty="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2374735" y="778739"/>
            <a:ext cx="2282524" cy="782778"/>
          </a:xfrm>
          <a:custGeom>
            <a:avLst/>
            <a:gdLst/>
            <a:ahLst/>
            <a:cxnLst/>
            <a:rect l="l" t="t" r="r" b="b"/>
            <a:pathLst>
              <a:path w="2282524" h="782778">
                <a:moveTo>
                  <a:pt x="0" y="0"/>
                </a:moveTo>
                <a:lnTo>
                  <a:pt x="2282525" y="0"/>
                </a:lnTo>
                <a:lnTo>
                  <a:pt x="2282525" y="782778"/>
                </a:lnTo>
                <a:lnTo>
                  <a:pt x="0" y="7827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pic>
        <p:nvPicPr>
          <p:cNvPr id="5" name="Image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3390900"/>
            <a:ext cx="86106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30327" y="4168798"/>
            <a:ext cx="479226" cy="4792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051F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06015" y="4244486"/>
            <a:ext cx="327851" cy="32785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51F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335349" y="6968515"/>
            <a:ext cx="6880910" cy="7388896"/>
          </a:xfrm>
          <a:custGeom>
            <a:avLst/>
            <a:gdLst/>
            <a:ahLst/>
            <a:cxnLst/>
            <a:rect l="l" t="t" r="r" b="b"/>
            <a:pathLst>
              <a:path w="6880910" h="7388896">
                <a:moveTo>
                  <a:pt x="0" y="0"/>
                </a:moveTo>
                <a:lnTo>
                  <a:pt x="6880910" y="0"/>
                </a:lnTo>
                <a:lnTo>
                  <a:pt x="6880910" y="7388897"/>
                </a:lnTo>
                <a:lnTo>
                  <a:pt x="0" y="738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6727695" y="1170128"/>
            <a:ext cx="7755629" cy="0"/>
          </a:xfrm>
          <a:prstGeom prst="line">
            <a:avLst/>
          </a:prstGeom>
          <a:ln w="19050" cap="flat">
            <a:solidFill>
              <a:srgbClr val="3051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flipH="1">
            <a:off x="16286237" y="1028700"/>
            <a:ext cx="239638" cy="301906"/>
          </a:xfrm>
          <a:custGeom>
            <a:avLst/>
            <a:gdLst/>
            <a:ahLst/>
            <a:cxnLst/>
            <a:rect l="l" t="t" r="r" b="b"/>
            <a:pathLst>
              <a:path w="239638" h="301906">
                <a:moveTo>
                  <a:pt x="239638" y="0"/>
                </a:moveTo>
                <a:lnTo>
                  <a:pt x="0" y="0"/>
                </a:lnTo>
                <a:lnTo>
                  <a:pt x="0" y="301906"/>
                </a:lnTo>
                <a:lnTo>
                  <a:pt x="239638" y="301906"/>
                </a:lnTo>
                <a:lnTo>
                  <a:pt x="2396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21650" y="8846086"/>
            <a:ext cx="706948" cy="824429"/>
          </a:xfrm>
          <a:custGeom>
            <a:avLst/>
            <a:gdLst/>
            <a:ahLst/>
            <a:cxnLst/>
            <a:rect l="l" t="t" r="r" b="b"/>
            <a:pathLst>
              <a:path w="706948" h="824429">
                <a:moveTo>
                  <a:pt x="0" y="0"/>
                </a:moveTo>
                <a:lnTo>
                  <a:pt x="706947" y="0"/>
                </a:lnTo>
                <a:lnTo>
                  <a:pt x="706947" y="824428"/>
                </a:lnTo>
                <a:lnTo>
                  <a:pt x="0" y="824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054929" y="-513955"/>
            <a:ext cx="2456364" cy="1839202"/>
          </a:xfrm>
          <a:custGeom>
            <a:avLst/>
            <a:gdLst/>
            <a:ahLst/>
            <a:cxnLst/>
            <a:rect l="l" t="t" r="r" b="b"/>
            <a:pathLst>
              <a:path w="2456364" h="1839202">
                <a:moveTo>
                  <a:pt x="0" y="0"/>
                </a:moveTo>
                <a:lnTo>
                  <a:pt x="2456364" y="0"/>
                </a:lnTo>
                <a:lnTo>
                  <a:pt x="2456364" y="1839202"/>
                </a:lnTo>
                <a:lnTo>
                  <a:pt x="0" y="1839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5335349" y="943392"/>
            <a:ext cx="800001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 b="1" dirty="0" smtClean="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05/16</a:t>
            </a:r>
            <a:endParaRPr lang="en-US" sz="2399" b="1" dirty="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374735" y="778739"/>
            <a:ext cx="2282524" cy="782778"/>
          </a:xfrm>
          <a:custGeom>
            <a:avLst/>
            <a:gdLst/>
            <a:ahLst/>
            <a:cxnLst/>
            <a:rect l="l" t="t" r="r" b="b"/>
            <a:pathLst>
              <a:path w="2282524" h="782778">
                <a:moveTo>
                  <a:pt x="0" y="0"/>
                </a:moveTo>
                <a:lnTo>
                  <a:pt x="2282525" y="0"/>
                </a:lnTo>
                <a:lnTo>
                  <a:pt x="2282525" y="782778"/>
                </a:lnTo>
                <a:lnTo>
                  <a:pt x="0" y="782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TextBox 22"/>
          <p:cNvSpPr txBox="1"/>
          <p:nvPr/>
        </p:nvSpPr>
        <p:spPr>
          <a:xfrm>
            <a:off x="1763385" y="2247900"/>
            <a:ext cx="11266815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5400" b="1" dirty="0" smtClean="0"/>
              <a:t>2. </a:t>
            </a:r>
            <a:r>
              <a:rPr lang="fr-FR" sz="5400" b="1" dirty="0"/>
              <a:t>Objectifs</a:t>
            </a:r>
          </a:p>
        </p:txBody>
      </p:sp>
      <p:sp>
        <p:nvSpPr>
          <p:cNvPr id="18" name="TextBox 14"/>
          <p:cNvSpPr txBox="1"/>
          <p:nvPr/>
        </p:nvSpPr>
        <p:spPr>
          <a:xfrm>
            <a:off x="9880775" y="3644462"/>
            <a:ext cx="6645100" cy="4231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3" lvl="1">
              <a:lnSpc>
                <a:spcPts val="3000"/>
              </a:lnSpc>
            </a:pPr>
            <a:endParaRPr lang="fr-FR" sz="2000" spc="-50" dirty="0">
              <a:solidFill>
                <a:srgbClr val="595858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215903" lvl="1">
              <a:lnSpc>
                <a:spcPts val="3000"/>
              </a:lnSpc>
            </a:pPr>
            <a:r>
              <a:rPr lang="fr-FR" sz="2800" dirty="0"/>
              <a:t>Développer un </a:t>
            </a:r>
            <a:r>
              <a:rPr lang="fr-FR" sz="2800" b="1" dirty="0"/>
              <a:t>modèle CNN (</a:t>
            </a:r>
            <a:r>
              <a:rPr lang="fr-FR" sz="2800" b="1" dirty="0" err="1"/>
              <a:t>Convolutional</a:t>
            </a:r>
            <a:r>
              <a:rPr lang="fr-FR" sz="2800" b="1" dirty="0"/>
              <a:t> Neural Network)</a:t>
            </a:r>
            <a:r>
              <a:rPr lang="fr-FR" sz="2800" dirty="0"/>
              <a:t> capable d’analyser les images des plantes pour détecter les </a:t>
            </a:r>
            <a:r>
              <a:rPr lang="fr-FR" sz="2800" dirty="0" err="1"/>
              <a:t>maladies.Intégrer</a:t>
            </a:r>
            <a:r>
              <a:rPr lang="fr-FR" sz="2800" dirty="0"/>
              <a:t> ce modèle dans un système utilisant </a:t>
            </a:r>
            <a:r>
              <a:rPr lang="fr-FR" sz="2800" b="1" dirty="0"/>
              <a:t>un drone avec caméra ESP32, une Spider Cam ESP32 ou un smartphone</a:t>
            </a:r>
            <a:r>
              <a:rPr lang="fr-FR" sz="2800" dirty="0"/>
              <a:t> pour capturer et analyser les </a:t>
            </a:r>
            <a:r>
              <a:rPr lang="fr-FR" sz="2800" dirty="0" err="1"/>
              <a:t>images.Envoyer</a:t>
            </a:r>
            <a:r>
              <a:rPr lang="fr-FR" sz="2800" dirty="0"/>
              <a:t> des </a:t>
            </a:r>
            <a:r>
              <a:rPr lang="fr-FR" sz="2800" b="1" dirty="0"/>
              <a:t>alertes en temps réel</a:t>
            </a:r>
            <a:r>
              <a:rPr lang="fr-FR" sz="2800" dirty="0"/>
              <a:t> aux agriculteurs via une application ou un tableau de bord.</a:t>
            </a:r>
            <a:endParaRPr lang="en-US" sz="2000" spc="-50" dirty="0">
              <a:solidFill>
                <a:srgbClr val="595858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27" y="3390900"/>
            <a:ext cx="777240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30327" y="4168798"/>
            <a:ext cx="479226" cy="4792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051F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06015" y="4244486"/>
            <a:ext cx="327851" cy="32785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51FD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5335349" y="6968515"/>
            <a:ext cx="6880910" cy="7388896"/>
          </a:xfrm>
          <a:custGeom>
            <a:avLst/>
            <a:gdLst/>
            <a:ahLst/>
            <a:cxnLst/>
            <a:rect l="l" t="t" r="r" b="b"/>
            <a:pathLst>
              <a:path w="6880910" h="7388896">
                <a:moveTo>
                  <a:pt x="0" y="0"/>
                </a:moveTo>
                <a:lnTo>
                  <a:pt x="6880910" y="0"/>
                </a:lnTo>
                <a:lnTo>
                  <a:pt x="6880910" y="7388897"/>
                </a:lnTo>
                <a:lnTo>
                  <a:pt x="0" y="7388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6727695" y="1170128"/>
            <a:ext cx="7755629" cy="0"/>
          </a:xfrm>
          <a:prstGeom prst="line">
            <a:avLst/>
          </a:prstGeom>
          <a:ln w="19050" cap="flat">
            <a:solidFill>
              <a:srgbClr val="3051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flipH="1">
            <a:off x="16286237" y="1028700"/>
            <a:ext cx="239638" cy="301906"/>
          </a:xfrm>
          <a:custGeom>
            <a:avLst/>
            <a:gdLst/>
            <a:ahLst/>
            <a:cxnLst/>
            <a:rect l="l" t="t" r="r" b="b"/>
            <a:pathLst>
              <a:path w="239638" h="301906">
                <a:moveTo>
                  <a:pt x="239638" y="0"/>
                </a:moveTo>
                <a:lnTo>
                  <a:pt x="0" y="0"/>
                </a:lnTo>
                <a:lnTo>
                  <a:pt x="0" y="301906"/>
                </a:lnTo>
                <a:lnTo>
                  <a:pt x="239638" y="301906"/>
                </a:lnTo>
                <a:lnTo>
                  <a:pt x="23963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21650" y="8846086"/>
            <a:ext cx="706948" cy="824429"/>
          </a:xfrm>
          <a:custGeom>
            <a:avLst/>
            <a:gdLst/>
            <a:ahLst/>
            <a:cxnLst/>
            <a:rect l="l" t="t" r="r" b="b"/>
            <a:pathLst>
              <a:path w="706948" h="824429">
                <a:moveTo>
                  <a:pt x="0" y="0"/>
                </a:moveTo>
                <a:lnTo>
                  <a:pt x="706947" y="0"/>
                </a:lnTo>
                <a:lnTo>
                  <a:pt x="706947" y="824428"/>
                </a:lnTo>
                <a:lnTo>
                  <a:pt x="0" y="824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1054929" y="-513955"/>
            <a:ext cx="2456364" cy="1839202"/>
          </a:xfrm>
          <a:custGeom>
            <a:avLst/>
            <a:gdLst/>
            <a:ahLst/>
            <a:cxnLst/>
            <a:rect l="l" t="t" r="r" b="b"/>
            <a:pathLst>
              <a:path w="2456364" h="1839202">
                <a:moveTo>
                  <a:pt x="0" y="0"/>
                </a:moveTo>
                <a:lnTo>
                  <a:pt x="2456364" y="0"/>
                </a:lnTo>
                <a:lnTo>
                  <a:pt x="2456364" y="1839202"/>
                </a:lnTo>
                <a:lnTo>
                  <a:pt x="0" y="18392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999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15335349" y="943392"/>
            <a:ext cx="800001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 b="1" dirty="0" smtClean="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06/16</a:t>
            </a:r>
            <a:endParaRPr lang="en-US" sz="2399" b="1" dirty="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374735" y="778739"/>
            <a:ext cx="2282524" cy="782778"/>
          </a:xfrm>
          <a:custGeom>
            <a:avLst/>
            <a:gdLst/>
            <a:ahLst/>
            <a:cxnLst/>
            <a:rect l="l" t="t" r="r" b="b"/>
            <a:pathLst>
              <a:path w="2282524" h="782778">
                <a:moveTo>
                  <a:pt x="0" y="0"/>
                </a:moveTo>
                <a:lnTo>
                  <a:pt x="2282525" y="0"/>
                </a:lnTo>
                <a:lnTo>
                  <a:pt x="2282525" y="782778"/>
                </a:lnTo>
                <a:lnTo>
                  <a:pt x="0" y="782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1"/>
          <p:cNvSpPr txBox="1"/>
          <p:nvPr/>
        </p:nvSpPr>
        <p:spPr>
          <a:xfrm>
            <a:off x="1763385" y="2133073"/>
            <a:ext cx="13571964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9"/>
              </a:lnSpc>
              <a:spcBef>
                <a:spcPct val="0"/>
              </a:spcBef>
            </a:pPr>
            <a:r>
              <a:rPr lang="fr-FR" sz="5400" b="1" dirty="0" smtClean="0"/>
              <a:t>3. </a:t>
            </a:r>
            <a:r>
              <a:rPr lang="fr-FR" sz="5400" b="1" dirty="0"/>
              <a:t>Approche et </a:t>
            </a:r>
            <a:r>
              <a:rPr lang="fr-FR" sz="5400" b="1" dirty="0" smtClean="0"/>
              <a:t>Méthodologie</a:t>
            </a:r>
            <a:r>
              <a:rPr lang="en-US" sz="5400" b="1" spc="-134" dirty="0" smtClean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:</a:t>
            </a:r>
            <a:endParaRPr lang="en-US" sz="5400" b="1" spc="-134" dirty="0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8" name="TextBox 14"/>
          <p:cNvSpPr txBox="1"/>
          <p:nvPr/>
        </p:nvSpPr>
        <p:spPr>
          <a:xfrm>
            <a:off x="9880775" y="3543300"/>
            <a:ext cx="6645100" cy="2693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3" lvl="1">
              <a:lnSpc>
                <a:spcPts val="3000"/>
              </a:lnSpc>
            </a:pPr>
            <a:endParaRPr lang="fr-FR" sz="2000" spc="-50" dirty="0">
              <a:solidFill>
                <a:srgbClr val="595858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431807" lvl="1" indent="-215904">
              <a:lnSpc>
                <a:spcPts val="3000"/>
              </a:lnSpc>
              <a:buFont typeface="Arial"/>
              <a:buChar char="•"/>
            </a:pPr>
            <a:r>
              <a:rPr lang="fr-FR" sz="2800" b="1" dirty="0"/>
              <a:t>Collecte des données</a:t>
            </a:r>
            <a:r>
              <a:rPr lang="fr-FR" sz="2800" dirty="0"/>
              <a:t> </a:t>
            </a:r>
            <a:r>
              <a:rPr lang="fr-FR" sz="2800" dirty="0" smtClean="0"/>
              <a:t>:</a:t>
            </a:r>
            <a:r>
              <a:rPr lang="fr-FR" sz="2800" spc="-50" dirty="0" smtClean="0">
                <a:solidFill>
                  <a:srgbClr val="595858"/>
                </a:solidFill>
                <a:latin typeface="Telegraf"/>
                <a:ea typeface="Telegraf"/>
                <a:cs typeface="Telegraf"/>
                <a:sym typeface="Telegraf"/>
              </a:rPr>
              <a:t>:</a:t>
            </a:r>
          </a:p>
          <a:p>
            <a:pPr marL="215903" lvl="1">
              <a:lnSpc>
                <a:spcPts val="3000"/>
              </a:lnSpc>
            </a:pPr>
            <a:endParaRPr lang="fr-FR" sz="2000" spc="-50" dirty="0" smtClean="0">
              <a:solidFill>
                <a:srgbClr val="595858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431807" lvl="1" indent="-215904">
              <a:lnSpc>
                <a:spcPts val="3000"/>
              </a:lnSpc>
              <a:buFont typeface="Arial"/>
              <a:buChar char="•"/>
            </a:pPr>
            <a:r>
              <a:rPr lang="fr-FR" sz="2400" dirty="0"/>
              <a:t>Images de plantes malades et saines à partir de bases de données (</a:t>
            </a:r>
            <a:r>
              <a:rPr lang="fr-FR" sz="2400" dirty="0" err="1"/>
              <a:t>PlantVillage</a:t>
            </a:r>
            <a:r>
              <a:rPr lang="fr-FR" sz="2400" dirty="0"/>
              <a:t>, etc</a:t>
            </a:r>
            <a:r>
              <a:rPr lang="fr-FR" sz="2400" dirty="0" smtClean="0"/>
              <a:t>.)</a:t>
            </a:r>
          </a:p>
          <a:p>
            <a:pPr marL="431807" lvl="1" indent="-215904">
              <a:lnSpc>
                <a:spcPts val="3000"/>
              </a:lnSpc>
              <a:buFont typeface="Arial"/>
              <a:buChar char="•"/>
            </a:pPr>
            <a:r>
              <a:rPr lang="fr-FR" sz="2400" dirty="0" smtClean="0"/>
              <a:t>Captures </a:t>
            </a:r>
            <a:r>
              <a:rPr lang="fr-FR" sz="2400" dirty="0"/>
              <a:t>en temps réel via </a:t>
            </a:r>
            <a:r>
              <a:rPr lang="fr-FR" sz="2400" b="1" dirty="0"/>
              <a:t>drone, Spider Cam ESP32 ou téléphone</a:t>
            </a:r>
            <a:endParaRPr lang="en-US" sz="2000" spc="-50" dirty="0">
              <a:solidFill>
                <a:srgbClr val="595858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9" name="TextBox 14"/>
          <p:cNvSpPr txBox="1"/>
          <p:nvPr/>
        </p:nvSpPr>
        <p:spPr>
          <a:xfrm>
            <a:off x="9917561" y="6526486"/>
            <a:ext cx="6645100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3" lvl="1">
              <a:lnSpc>
                <a:spcPts val="3000"/>
              </a:lnSpc>
            </a:pPr>
            <a:endParaRPr lang="fr-FR" sz="2000" spc="-50" dirty="0">
              <a:solidFill>
                <a:srgbClr val="595858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431807" lvl="1" indent="-215904">
              <a:lnSpc>
                <a:spcPts val="3000"/>
              </a:lnSpc>
              <a:buFont typeface="Arial"/>
              <a:buChar char="•"/>
            </a:pPr>
            <a:r>
              <a:rPr lang="fr-FR" sz="2800" b="1" dirty="0" smtClean="0"/>
              <a:t>Prétraitement </a:t>
            </a:r>
            <a:r>
              <a:rPr lang="fr-FR" sz="2800" b="1" dirty="0"/>
              <a:t>des images</a:t>
            </a:r>
            <a:r>
              <a:rPr lang="fr-FR" sz="2800" dirty="0"/>
              <a:t> :</a:t>
            </a:r>
          </a:p>
          <a:p>
            <a:pPr marL="215903" lvl="1">
              <a:lnSpc>
                <a:spcPts val="3000"/>
              </a:lnSpc>
            </a:pPr>
            <a:endParaRPr lang="fr-FR" sz="2000" spc="-50" dirty="0" smtClean="0">
              <a:solidFill>
                <a:srgbClr val="595858"/>
              </a:solidFill>
              <a:latin typeface="Telegraf"/>
              <a:ea typeface="Telegraf"/>
              <a:cs typeface="Telegraf"/>
              <a:sym typeface="Telegraf"/>
            </a:endParaRPr>
          </a:p>
          <a:p>
            <a:pPr marL="431807" lvl="1" indent="-215904">
              <a:lnSpc>
                <a:spcPts val="3000"/>
              </a:lnSpc>
              <a:buFont typeface="Arial"/>
              <a:buChar char="•"/>
            </a:pPr>
            <a:r>
              <a:rPr lang="fr-FR" sz="2400" dirty="0"/>
              <a:t>Nettoyage, normalisation et augmentation des </a:t>
            </a:r>
            <a:r>
              <a:rPr lang="fr-FR" sz="2400" dirty="0" smtClean="0"/>
              <a:t>données</a:t>
            </a:r>
          </a:p>
          <a:p>
            <a:pPr marL="431807" lvl="1" indent="-215904">
              <a:lnSpc>
                <a:spcPts val="3000"/>
              </a:lnSpc>
              <a:buFont typeface="Arial"/>
              <a:buChar char="•"/>
            </a:pPr>
            <a:r>
              <a:rPr lang="fr-FR" sz="2400" dirty="0" smtClean="0"/>
              <a:t>Annotation </a:t>
            </a:r>
            <a:r>
              <a:rPr lang="fr-FR" sz="2400" dirty="0"/>
              <a:t>des maladies connues</a:t>
            </a:r>
            <a:endParaRPr lang="en-US" sz="2000" spc="-50" dirty="0">
              <a:solidFill>
                <a:srgbClr val="595858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0" y="3606932"/>
            <a:ext cx="4376210" cy="523915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099" y="3618672"/>
            <a:ext cx="4419600" cy="524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5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271353" y="3514389"/>
            <a:ext cx="1727005" cy="876681"/>
          </a:xfrm>
          <a:custGeom>
            <a:avLst/>
            <a:gdLst/>
            <a:ahLst/>
            <a:cxnLst/>
            <a:rect l="l" t="t" r="r" b="b"/>
            <a:pathLst>
              <a:path w="1727005" h="876681">
                <a:moveTo>
                  <a:pt x="0" y="0"/>
                </a:moveTo>
                <a:lnTo>
                  <a:pt x="1727005" y="0"/>
                </a:lnTo>
                <a:lnTo>
                  <a:pt x="1727005" y="876681"/>
                </a:lnTo>
                <a:lnTo>
                  <a:pt x="0" y="876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 b="-96993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266354" y="-136483"/>
            <a:ext cx="1611413" cy="1208560"/>
          </a:xfrm>
          <a:custGeom>
            <a:avLst/>
            <a:gdLst/>
            <a:ahLst/>
            <a:cxnLst/>
            <a:rect l="l" t="t" r="r" b="b"/>
            <a:pathLst>
              <a:path w="1611413" h="1208560">
                <a:moveTo>
                  <a:pt x="0" y="0"/>
                </a:moveTo>
                <a:lnTo>
                  <a:pt x="1611413" y="0"/>
                </a:lnTo>
                <a:lnTo>
                  <a:pt x="1611413" y="1208561"/>
                </a:lnTo>
                <a:lnTo>
                  <a:pt x="0" y="1208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6727695" y="1170128"/>
            <a:ext cx="7755629" cy="0"/>
          </a:xfrm>
          <a:prstGeom prst="line">
            <a:avLst/>
          </a:prstGeom>
          <a:ln w="19050" cap="flat">
            <a:solidFill>
              <a:srgbClr val="3051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flipH="1">
            <a:off x="16286237" y="1028700"/>
            <a:ext cx="239638" cy="301906"/>
          </a:xfrm>
          <a:custGeom>
            <a:avLst/>
            <a:gdLst/>
            <a:ahLst/>
            <a:cxnLst/>
            <a:rect l="l" t="t" r="r" b="b"/>
            <a:pathLst>
              <a:path w="239638" h="301906">
                <a:moveTo>
                  <a:pt x="239638" y="0"/>
                </a:moveTo>
                <a:lnTo>
                  <a:pt x="0" y="0"/>
                </a:lnTo>
                <a:lnTo>
                  <a:pt x="0" y="301906"/>
                </a:lnTo>
                <a:lnTo>
                  <a:pt x="239638" y="301906"/>
                </a:lnTo>
                <a:lnTo>
                  <a:pt x="23963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854140" y="7612696"/>
            <a:ext cx="4681724" cy="4617350"/>
          </a:xfrm>
          <a:custGeom>
            <a:avLst/>
            <a:gdLst/>
            <a:ahLst/>
            <a:cxnLst/>
            <a:rect l="l" t="t" r="r" b="b"/>
            <a:pathLst>
              <a:path w="4681724" h="4617350">
                <a:moveTo>
                  <a:pt x="0" y="0"/>
                </a:moveTo>
                <a:lnTo>
                  <a:pt x="4681724" y="0"/>
                </a:lnTo>
                <a:lnTo>
                  <a:pt x="4681724" y="4617350"/>
                </a:lnTo>
                <a:lnTo>
                  <a:pt x="0" y="4617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63384" y="2320150"/>
            <a:ext cx="12867016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59"/>
              </a:lnSpc>
              <a:spcBef>
                <a:spcPct val="0"/>
              </a:spcBef>
            </a:pPr>
            <a:r>
              <a:rPr lang="fr-FR" sz="5400" b="1" dirty="0" smtClean="0"/>
              <a:t>3. </a:t>
            </a:r>
            <a:r>
              <a:rPr lang="fr-FR" sz="5400" b="1" dirty="0"/>
              <a:t>Approche et Méthodologie</a:t>
            </a:r>
            <a:r>
              <a:rPr lang="en-US" sz="5400" b="1" spc="-134" dirty="0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:</a:t>
            </a:r>
            <a:endParaRPr lang="en-US" sz="5400" b="1" spc="-134" dirty="0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441449" y="7093266"/>
            <a:ext cx="4084426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endParaRPr lang="en-US" sz="2800" b="1" spc="-70" dirty="0">
              <a:solidFill>
                <a:srgbClr val="000000"/>
              </a:solidFill>
              <a:latin typeface="Telegraf Bold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981200" y="3903988"/>
            <a:ext cx="13868400" cy="4355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2800" b="1" dirty="0"/>
              <a:t>Modélisation avec CNN</a:t>
            </a:r>
            <a:r>
              <a:rPr lang="fr-FR" sz="2800" dirty="0"/>
              <a:t> </a:t>
            </a:r>
            <a:r>
              <a:rPr lang="fr-FR" sz="2800" dirty="0" smtClean="0"/>
              <a:t>:</a:t>
            </a:r>
          </a:p>
          <a:p>
            <a:endParaRPr lang="fr-FR" sz="2400" dirty="0" smtClean="0"/>
          </a:p>
          <a:p>
            <a:r>
              <a:rPr lang="fr-FR" sz="2600" dirty="0" smtClean="0"/>
              <a:t>Entraînement </a:t>
            </a:r>
            <a:r>
              <a:rPr lang="fr-FR" sz="2600" dirty="0"/>
              <a:t>d’un modèle basé sur </a:t>
            </a:r>
            <a:r>
              <a:rPr lang="fr-FR" sz="2600" b="1" dirty="0" err="1"/>
              <a:t>ResNet</a:t>
            </a:r>
            <a:r>
              <a:rPr lang="fr-FR" sz="2600" b="1" dirty="0"/>
              <a:t>, </a:t>
            </a:r>
            <a:r>
              <a:rPr lang="fr-FR" sz="2600" b="1" dirty="0" err="1"/>
              <a:t>MobileNet</a:t>
            </a:r>
            <a:r>
              <a:rPr lang="fr-FR" sz="2600" b="1" dirty="0"/>
              <a:t> ou </a:t>
            </a:r>
            <a:r>
              <a:rPr lang="fr-FR" sz="2600" b="1" dirty="0" err="1"/>
              <a:t>EfficientNet</a:t>
            </a:r>
            <a:endParaRPr lang="fr-FR" sz="2600" dirty="0"/>
          </a:p>
          <a:p>
            <a:r>
              <a:rPr lang="fr-FR" sz="2600" dirty="0"/>
              <a:t>Test et validation sur un </a:t>
            </a:r>
            <a:r>
              <a:rPr lang="fr-FR" sz="2600" dirty="0" err="1"/>
              <a:t>dataset</a:t>
            </a:r>
            <a:r>
              <a:rPr lang="fr-FR" sz="2600" dirty="0"/>
              <a:t> </a:t>
            </a:r>
            <a:r>
              <a:rPr lang="fr-FR" sz="2600" dirty="0" smtClean="0"/>
              <a:t>diversifié</a:t>
            </a:r>
          </a:p>
          <a:p>
            <a:endParaRPr lang="fr-FR" sz="2400" dirty="0"/>
          </a:p>
          <a:p>
            <a:r>
              <a:rPr lang="fr-FR" sz="2800" b="1" dirty="0"/>
              <a:t>Déploiement et Intégration</a:t>
            </a:r>
            <a:r>
              <a:rPr lang="fr-FR" sz="2800" dirty="0"/>
              <a:t> </a:t>
            </a:r>
            <a:r>
              <a:rPr lang="fr-FR" sz="2800" dirty="0" smtClean="0"/>
              <a:t>:</a:t>
            </a:r>
          </a:p>
          <a:p>
            <a:endParaRPr lang="fr-FR" sz="2400" dirty="0" smtClean="0"/>
          </a:p>
          <a:p>
            <a:r>
              <a:rPr lang="fr-FR" sz="2600" dirty="0" smtClean="0"/>
              <a:t>Intégration </a:t>
            </a:r>
            <a:r>
              <a:rPr lang="fr-FR" sz="2600" dirty="0"/>
              <a:t>du modèle dans un </a:t>
            </a:r>
            <a:r>
              <a:rPr lang="fr-FR" sz="2600" b="1" dirty="0"/>
              <a:t>microcontrôleur ESP32-CAM, un serveur Cloud ou une application mobile</a:t>
            </a:r>
            <a:endParaRPr lang="fr-FR" sz="2600" dirty="0"/>
          </a:p>
          <a:p>
            <a:r>
              <a:rPr lang="fr-FR" sz="2600" dirty="0"/>
              <a:t>Interface utilisateur avec </a:t>
            </a:r>
            <a:r>
              <a:rPr lang="fr-FR" sz="2600" b="1" dirty="0"/>
              <a:t>tableau de bord web ou application mobile</a:t>
            </a:r>
            <a:endParaRPr lang="fr-FR" sz="2600" dirty="0"/>
          </a:p>
          <a:p>
            <a:pPr>
              <a:lnSpc>
                <a:spcPts val="3000"/>
              </a:lnSpc>
            </a:pPr>
            <a:endParaRPr lang="fr-FR" sz="2400" spc="-50" dirty="0"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5271353" y="943392"/>
            <a:ext cx="863997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 b="1" dirty="0" smtClean="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07/16</a:t>
            </a:r>
            <a:endParaRPr lang="en-US" sz="2399" b="1" dirty="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2374735" y="778739"/>
            <a:ext cx="2282524" cy="782778"/>
          </a:xfrm>
          <a:custGeom>
            <a:avLst/>
            <a:gdLst/>
            <a:ahLst/>
            <a:cxnLst/>
            <a:rect l="l" t="t" r="r" b="b"/>
            <a:pathLst>
              <a:path w="2282524" h="782778">
                <a:moveTo>
                  <a:pt x="0" y="0"/>
                </a:moveTo>
                <a:lnTo>
                  <a:pt x="2282525" y="0"/>
                </a:lnTo>
                <a:lnTo>
                  <a:pt x="2282525" y="782778"/>
                </a:lnTo>
                <a:lnTo>
                  <a:pt x="0" y="78277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1011763" y="3832359"/>
            <a:ext cx="0" cy="5425941"/>
          </a:xfrm>
          <a:prstGeom prst="line">
            <a:avLst/>
          </a:prstGeom>
          <a:ln w="19050" cap="flat">
            <a:solidFill>
              <a:srgbClr val="3051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685800" y="4467056"/>
            <a:ext cx="1101953" cy="2397969"/>
          </a:xfrm>
          <a:custGeom>
            <a:avLst/>
            <a:gdLst/>
            <a:ahLst/>
            <a:cxnLst/>
            <a:rect l="l" t="t" r="r" b="b"/>
            <a:pathLst>
              <a:path w="1101953" h="2397969">
                <a:moveTo>
                  <a:pt x="0" y="0"/>
                </a:moveTo>
                <a:lnTo>
                  <a:pt x="1101953" y="0"/>
                </a:lnTo>
                <a:lnTo>
                  <a:pt x="1101953" y="2397968"/>
                </a:lnTo>
                <a:lnTo>
                  <a:pt x="0" y="2397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 l="-117610"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6727695" y="1170128"/>
            <a:ext cx="7755629" cy="0"/>
          </a:xfrm>
          <a:prstGeom prst="line">
            <a:avLst/>
          </a:prstGeom>
          <a:ln w="19050" cap="flat">
            <a:solidFill>
              <a:srgbClr val="3051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 flipH="1">
            <a:off x="16286237" y="1028700"/>
            <a:ext cx="239638" cy="301906"/>
          </a:xfrm>
          <a:custGeom>
            <a:avLst/>
            <a:gdLst/>
            <a:ahLst/>
            <a:cxnLst/>
            <a:rect l="l" t="t" r="r" b="b"/>
            <a:pathLst>
              <a:path w="239638" h="301906">
                <a:moveTo>
                  <a:pt x="239638" y="0"/>
                </a:moveTo>
                <a:lnTo>
                  <a:pt x="0" y="0"/>
                </a:lnTo>
                <a:lnTo>
                  <a:pt x="0" y="301906"/>
                </a:lnTo>
                <a:lnTo>
                  <a:pt x="239638" y="301906"/>
                </a:lnTo>
                <a:lnTo>
                  <a:pt x="23963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6533255" y="1767419"/>
            <a:ext cx="3921360" cy="3936120"/>
          </a:xfrm>
          <a:custGeom>
            <a:avLst/>
            <a:gdLst/>
            <a:ahLst/>
            <a:cxnLst/>
            <a:rect l="l" t="t" r="r" b="b"/>
            <a:pathLst>
              <a:path w="3921360" h="3936120">
                <a:moveTo>
                  <a:pt x="0" y="0"/>
                </a:moveTo>
                <a:lnTo>
                  <a:pt x="3921360" y="0"/>
                </a:lnTo>
                <a:lnTo>
                  <a:pt x="3921360" y="3936120"/>
                </a:lnTo>
                <a:lnTo>
                  <a:pt x="0" y="39361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flipH="1">
            <a:off x="-373845" y="8513501"/>
            <a:ext cx="2535166" cy="2170736"/>
          </a:xfrm>
          <a:custGeom>
            <a:avLst/>
            <a:gdLst/>
            <a:ahLst/>
            <a:cxnLst/>
            <a:rect l="l" t="t" r="r" b="b"/>
            <a:pathLst>
              <a:path w="2535166" h="2170736">
                <a:moveTo>
                  <a:pt x="2535166" y="0"/>
                </a:moveTo>
                <a:lnTo>
                  <a:pt x="0" y="0"/>
                </a:lnTo>
                <a:lnTo>
                  <a:pt x="0" y="2170736"/>
                </a:lnTo>
                <a:lnTo>
                  <a:pt x="2535166" y="2170736"/>
                </a:lnTo>
                <a:lnTo>
                  <a:pt x="2535166" y="0"/>
                </a:lnTo>
                <a:close/>
              </a:path>
            </a:pathLst>
          </a:custGeom>
          <a:blipFill>
            <a:blip r:embed="rId11">
              <a:alphaModFix amt="7999"/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9" name="TextBox 19"/>
          <p:cNvSpPr txBox="1"/>
          <p:nvPr/>
        </p:nvSpPr>
        <p:spPr>
          <a:xfrm>
            <a:off x="1757460" y="2327741"/>
            <a:ext cx="1287293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5400" b="1" dirty="0" smtClean="0"/>
              <a:t>4. </a:t>
            </a:r>
            <a:r>
              <a:rPr lang="fr-FR" sz="5400" b="1" dirty="0"/>
              <a:t>Technologies utilisées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73536" y="943392"/>
            <a:ext cx="861814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 b="1" dirty="0" smtClean="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08/16</a:t>
            </a:r>
            <a:endParaRPr lang="en-US" sz="2399" b="1" dirty="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2374735" y="778739"/>
            <a:ext cx="2282524" cy="782778"/>
          </a:xfrm>
          <a:custGeom>
            <a:avLst/>
            <a:gdLst/>
            <a:ahLst/>
            <a:cxnLst/>
            <a:rect l="l" t="t" r="r" b="b"/>
            <a:pathLst>
              <a:path w="2282524" h="782778">
                <a:moveTo>
                  <a:pt x="0" y="0"/>
                </a:moveTo>
                <a:lnTo>
                  <a:pt x="2282525" y="0"/>
                </a:lnTo>
                <a:lnTo>
                  <a:pt x="2282525" y="782778"/>
                </a:lnTo>
                <a:lnTo>
                  <a:pt x="0" y="7827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1981200" y="3706327"/>
            <a:ext cx="8624309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2600" b="1" dirty="0" smtClean="0"/>
              <a:t>Matériel</a:t>
            </a:r>
            <a:r>
              <a:rPr lang="fr-FR" sz="2600" dirty="0" smtClean="0"/>
              <a:t> </a:t>
            </a:r>
            <a:r>
              <a:rPr lang="fr-FR" sz="2600" dirty="0"/>
              <a:t>:</a:t>
            </a:r>
          </a:p>
          <a:p>
            <a:pPr lvl="1"/>
            <a:r>
              <a:rPr lang="fr-FR" sz="2600" b="1" dirty="0"/>
              <a:t>Drone + caméra ESP32</a:t>
            </a:r>
            <a:r>
              <a:rPr lang="fr-FR" sz="2600" dirty="0"/>
              <a:t> pour les survols</a:t>
            </a:r>
          </a:p>
          <a:p>
            <a:pPr lvl="1"/>
            <a:r>
              <a:rPr lang="fr-FR" sz="2600" b="1" dirty="0"/>
              <a:t>Spider Cam ESP32</a:t>
            </a:r>
            <a:r>
              <a:rPr lang="fr-FR" sz="2600" dirty="0"/>
              <a:t> pour la surveillance fixe</a:t>
            </a:r>
          </a:p>
          <a:p>
            <a:pPr lvl="1"/>
            <a:r>
              <a:rPr lang="fr-FR" sz="2600" b="1" dirty="0"/>
              <a:t>Smartphone</a:t>
            </a:r>
            <a:r>
              <a:rPr lang="fr-FR" sz="2600" dirty="0"/>
              <a:t> pour les inspections manuelles</a:t>
            </a:r>
          </a:p>
          <a:p>
            <a:r>
              <a:rPr lang="fr-FR" sz="2600" b="1" dirty="0"/>
              <a:t>Logiciel</a:t>
            </a:r>
            <a:r>
              <a:rPr lang="fr-FR" sz="2600" dirty="0"/>
              <a:t> :</a:t>
            </a:r>
          </a:p>
          <a:p>
            <a:pPr lvl="1"/>
            <a:r>
              <a:rPr lang="fr-FR" sz="2600" dirty="0"/>
              <a:t>Python, </a:t>
            </a:r>
            <a:r>
              <a:rPr lang="fr-FR" sz="2600" dirty="0" err="1"/>
              <a:t>TensorFlow</a:t>
            </a:r>
            <a:r>
              <a:rPr lang="fr-FR" sz="2600" dirty="0"/>
              <a:t>/</a:t>
            </a:r>
            <a:r>
              <a:rPr lang="fr-FR" sz="2600" dirty="0" err="1"/>
              <a:t>Keras</a:t>
            </a:r>
            <a:r>
              <a:rPr lang="fr-FR" sz="2600" dirty="0"/>
              <a:t>, </a:t>
            </a:r>
            <a:r>
              <a:rPr lang="fr-FR" sz="2600" dirty="0" err="1"/>
              <a:t>OpenCV</a:t>
            </a:r>
            <a:r>
              <a:rPr lang="fr-FR" sz="2600" dirty="0"/>
              <a:t> pour le traitement d’images</a:t>
            </a:r>
          </a:p>
          <a:p>
            <a:pPr lvl="1"/>
            <a:r>
              <a:rPr lang="fr-FR" sz="2600" dirty="0" err="1"/>
              <a:t>Flask</a:t>
            </a:r>
            <a:r>
              <a:rPr lang="fr-FR" sz="2600" dirty="0"/>
              <a:t> ou </a:t>
            </a:r>
            <a:r>
              <a:rPr lang="fr-FR" sz="2600" dirty="0" err="1"/>
              <a:t>FastAPI</a:t>
            </a:r>
            <a:r>
              <a:rPr lang="fr-FR" sz="2600" dirty="0"/>
              <a:t> pour l’API </a:t>
            </a:r>
            <a:r>
              <a:rPr lang="fr-FR" sz="2600" dirty="0" err="1"/>
              <a:t>backend</a:t>
            </a:r>
            <a:endParaRPr lang="fr-FR" sz="2600" dirty="0"/>
          </a:p>
          <a:p>
            <a:pPr lvl="1"/>
            <a:r>
              <a:rPr lang="fr-FR" sz="2600" dirty="0"/>
              <a:t>Power BI / </a:t>
            </a:r>
            <a:r>
              <a:rPr lang="fr-FR" sz="2600" dirty="0" err="1"/>
              <a:t>Streamlit</a:t>
            </a:r>
            <a:r>
              <a:rPr lang="fr-FR" sz="2600" dirty="0"/>
              <a:t> pour la visualisation des résultats</a:t>
            </a:r>
          </a:p>
          <a:p>
            <a:r>
              <a:rPr lang="fr-FR" sz="2600" b="1" dirty="0"/>
              <a:t>Infrastructure</a:t>
            </a:r>
            <a:r>
              <a:rPr lang="fr-FR" sz="2600" dirty="0"/>
              <a:t> :</a:t>
            </a:r>
          </a:p>
          <a:p>
            <a:pPr lvl="1"/>
            <a:r>
              <a:rPr lang="fr-FR" sz="2600" dirty="0"/>
              <a:t>Stockage Cloud (Google Drive, AWS S3)</a:t>
            </a:r>
          </a:p>
          <a:p>
            <a:pPr lvl="1"/>
            <a:r>
              <a:rPr lang="fr-FR" sz="2600" dirty="0"/>
              <a:t>Base de données SQL/</a:t>
            </a:r>
            <a:r>
              <a:rPr lang="fr-FR" sz="2600" dirty="0" err="1"/>
              <a:t>NoSQL</a:t>
            </a:r>
            <a:r>
              <a:rPr lang="fr-FR" sz="2600" dirty="0"/>
              <a:t> pour enregistrer les prédictions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24" y="3619500"/>
            <a:ext cx="57150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1"/>
          <p:cNvSpPr/>
          <p:nvPr/>
        </p:nvSpPr>
        <p:spPr>
          <a:xfrm>
            <a:off x="6727695" y="1170128"/>
            <a:ext cx="7755629" cy="0"/>
          </a:xfrm>
          <a:prstGeom prst="line">
            <a:avLst/>
          </a:prstGeom>
          <a:ln w="19050" cap="flat">
            <a:solidFill>
              <a:srgbClr val="3051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flipH="1">
            <a:off x="16286237" y="1028700"/>
            <a:ext cx="239638" cy="301906"/>
          </a:xfrm>
          <a:custGeom>
            <a:avLst/>
            <a:gdLst/>
            <a:ahLst/>
            <a:cxnLst/>
            <a:rect l="l" t="t" r="r" b="b"/>
            <a:pathLst>
              <a:path w="239638" h="301906">
                <a:moveTo>
                  <a:pt x="239638" y="0"/>
                </a:moveTo>
                <a:lnTo>
                  <a:pt x="0" y="0"/>
                </a:lnTo>
                <a:lnTo>
                  <a:pt x="0" y="301906"/>
                </a:lnTo>
                <a:lnTo>
                  <a:pt x="239638" y="301906"/>
                </a:lnTo>
                <a:lnTo>
                  <a:pt x="2396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2679598" y="8353167"/>
            <a:ext cx="6918703" cy="6581416"/>
          </a:xfrm>
          <a:custGeom>
            <a:avLst/>
            <a:gdLst/>
            <a:ahLst/>
            <a:cxnLst/>
            <a:rect l="l" t="t" r="r" b="b"/>
            <a:pathLst>
              <a:path w="6918703" h="6581416">
                <a:moveTo>
                  <a:pt x="0" y="0"/>
                </a:moveTo>
                <a:lnTo>
                  <a:pt x="6918703" y="0"/>
                </a:lnTo>
                <a:lnTo>
                  <a:pt x="6918703" y="6581416"/>
                </a:lnTo>
                <a:lnTo>
                  <a:pt x="0" y="65814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6912387" y="8901930"/>
            <a:ext cx="827565" cy="712741"/>
          </a:xfrm>
          <a:custGeom>
            <a:avLst/>
            <a:gdLst/>
            <a:ahLst/>
            <a:cxnLst/>
            <a:rect l="l" t="t" r="r" b="b"/>
            <a:pathLst>
              <a:path w="827565" h="712741">
                <a:moveTo>
                  <a:pt x="0" y="0"/>
                </a:moveTo>
                <a:lnTo>
                  <a:pt x="827565" y="0"/>
                </a:lnTo>
                <a:lnTo>
                  <a:pt x="827565" y="712740"/>
                </a:lnTo>
                <a:lnTo>
                  <a:pt x="0" y="7127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 flipV="1">
            <a:off x="16163703" y="3689546"/>
            <a:ext cx="1462074" cy="1036245"/>
          </a:xfrm>
          <a:custGeom>
            <a:avLst/>
            <a:gdLst/>
            <a:ahLst/>
            <a:cxnLst/>
            <a:rect l="l" t="t" r="r" b="b"/>
            <a:pathLst>
              <a:path w="1462074" h="1036245">
                <a:moveTo>
                  <a:pt x="1462074" y="1036245"/>
                </a:moveTo>
                <a:lnTo>
                  <a:pt x="0" y="1036245"/>
                </a:lnTo>
                <a:lnTo>
                  <a:pt x="0" y="0"/>
                </a:lnTo>
                <a:lnTo>
                  <a:pt x="1462074" y="0"/>
                </a:lnTo>
                <a:lnTo>
                  <a:pt x="1462074" y="1036245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815390" y="2644269"/>
            <a:ext cx="1241983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5400" b="1" dirty="0" smtClean="0"/>
              <a:t>5. </a:t>
            </a:r>
            <a:r>
              <a:rPr lang="fr-FR" sz="5400" b="1" dirty="0"/>
              <a:t>Résultats attendus et </a:t>
            </a:r>
            <a:r>
              <a:rPr lang="fr-FR" sz="5400" b="1" dirty="0" smtClean="0"/>
              <a:t>impact:</a:t>
            </a:r>
            <a:endParaRPr lang="fr-FR" sz="5400" b="1" dirty="0"/>
          </a:p>
        </p:txBody>
      </p:sp>
      <p:sp>
        <p:nvSpPr>
          <p:cNvPr id="22" name="TextBox 22"/>
          <p:cNvSpPr txBox="1"/>
          <p:nvPr/>
        </p:nvSpPr>
        <p:spPr>
          <a:xfrm>
            <a:off x="15291495" y="943392"/>
            <a:ext cx="843855" cy="844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 b="1" dirty="0" smtClean="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09/16</a:t>
            </a:r>
            <a:endParaRPr lang="en-US" sz="2399" b="1" dirty="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23" name="Freeform 23"/>
          <p:cNvSpPr/>
          <p:nvPr/>
        </p:nvSpPr>
        <p:spPr>
          <a:xfrm>
            <a:off x="2374735" y="778739"/>
            <a:ext cx="2282524" cy="782778"/>
          </a:xfrm>
          <a:custGeom>
            <a:avLst/>
            <a:gdLst/>
            <a:ahLst/>
            <a:cxnLst/>
            <a:rect l="l" t="t" r="r" b="b"/>
            <a:pathLst>
              <a:path w="2282524" h="782778">
                <a:moveTo>
                  <a:pt x="0" y="0"/>
                </a:moveTo>
                <a:lnTo>
                  <a:pt x="2282525" y="0"/>
                </a:lnTo>
                <a:lnTo>
                  <a:pt x="2282525" y="782778"/>
                </a:lnTo>
                <a:lnTo>
                  <a:pt x="0" y="78277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5" name="Rectangle 24"/>
          <p:cNvSpPr/>
          <p:nvPr/>
        </p:nvSpPr>
        <p:spPr>
          <a:xfrm>
            <a:off x="1524000" y="3689546"/>
            <a:ext cx="740481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b="1" dirty="0" smtClean="0"/>
              <a:t>Détection </a:t>
            </a:r>
            <a:r>
              <a:rPr lang="fr-FR" sz="2800" b="1" dirty="0"/>
              <a:t>rapide et précise</a:t>
            </a:r>
            <a:r>
              <a:rPr lang="fr-FR" sz="2800" dirty="0"/>
              <a:t> des maladies des </a:t>
            </a:r>
            <a:r>
              <a:rPr lang="fr-FR" sz="2800" dirty="0" smtClean="0"/>
              <a:t>plantes</a:t>
            </a:r>
            <a:endParaRPr lang="fr-FR" sz="2800" dirty="0"/>
          </a:p>
          <a:p>
            <a:pPr>
              <a:lnSpc>
                <a:spcPct val="150000"/>
              </a:lnSpc>
            </a:pPr>
            <a:r>
              <a:rPr lang="fr-FR" sz="2800" b="1" dirty="0"/>
              <a:t>Réduction des pertes agricoles</a:t>
            </a:r>
            <a:r>
              <a:rPr lang="fr-FR" sz="2800" dirty="0"/>
              <a:t> grâce à une intervention </a:t>
            </a:r>
            <a:r>
              <a:rPr lang="fr-FR" sz="2800" dirty="0" smtClean="0"/>
              <a:t>précoce</a:t>
            </a:r>
            <a:endParaRPr lang="fr-FR" sz="2800" dirty="0"/>
          </a:p>
          <a:p>
            <a:pPr>
              <a:lnSpc>
                <a:spcPct val="150000"/>
              </a:lnSpc>
            </a:pPr>
            <a:r>
              <a:rPr lang="fr-FR" sz="2800" b="1" dirty="0"/>
              <a:t>Diminution de l’utilisation de pesticides</a:t>
            </a:r>
            <a:r>
              <a:rPr lang="fr-FR" sz="2800" dirty="0"/>
              <a:t> en ciblant uniquement les zones affectées</a:t>
            </a:r>
          </a:p>
          <a:p>
            <a:pPr>
              <a:lnSpc>
                <a:spcPct val="150000"/>
              </a:lnSpc>
            </a:pPr>
            <a:r>
              <a:rPr lang="fr-FR" sz="2800" b="1" dirty="0"/>
              <a:t>Automatisation de la surveillance</a:t>
            </a:r>
            <a:r>
              <a:rPr lang="fr-FR" sz="2800" dirty="0"/>
              <a:t> pour réduire la charge de travail des agriculteurs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1" y="3664681"/>
            <a:ext cx="6664632" cy="39951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96199" y="2116449"/>
            <a:ext cx="2395222" cy="2395222"/>
          </a:xfrm>
          <a:custGeom>
            <a:avLst/>
            <a:gdLst/>
            <a:ahLst/>
            <a:cxnLst/>
            <a:rect l="l" t="t" r="r" b="b"/>
            <a:pathLst>
              <a:path w="2395222" h="2395222">
                <a:moveTo>
                  <a:pt x="0" y="0"/>
                </a:moveTo>
                <a:lnTo>
                  <a:pt x="2395222" y="0"/>
                </a:lnTo>
                <a:lnTo>
                  <a:pt x="2395222" y="2395222"/>
                </a:lnTo>
                <a:lnTo>
                  <a:pt x="0" y="2395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8391" y="9277693"/>
            <a:ext cx="2306988" cy="1009307"/>
          </a:xfrm>
          <a:custGeom>
            <a:avLst/>
            <a:gdLst/>
            <a:ahLst/>
            <a:cxnLst/>
            <a:rect l="l" t="t" r="r" b="b"/>
            <a:pathLst>
              <a:path w="2306988" h="1009307">
                <a:moveTo>
                  <a:pt x="0" y="0"/>
                </a:moveTo>
                <a:lnTo>
                  <a:pt x="2306988" y="0"/>
                </a:lnTo>
                <a:lnTo>
                  <a:pt x="2306988" y="1009307"/>
                </a:lnTo>
                <a:lnTo>
                  <a:pt x="0" y="1009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999"/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AutoShape 7"/>
          <p:cNvSpPr/>
          <p:nvPr/>
        </p:nvSpPr>
        <p:spPr>
          <a:xfrm>
            <a:off x="6727695" y="1170128"/>
            <a:ext cx="7755629" cy="0"/>
          </a:xfrm>
          <a:prstGeom prst="line">
            <a:avLst/>
          </a:prstGeom>
          <a:ln w="19050" cap="flat">
            <a:solidFill>
              <a:srgbClr val="3051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flipH="1">
            <a:off x="16286237" y="1028700"/>
            <a:ext cx="239638" cy="301906"/>
          </a:xfrm>
          <a:custGeom>
            <a:avLst/>
            <a:gdLst/>
            <a:ahLst/>
            <a:cxnLst/>
            <a:rect l="l" t="t" r="r" b="b"/>
            <a:pathLst>
              <a:path w="239638" h="301906">
                <a:moveTo>
                  <a:pt x="239638" y="0"/>
                </a:moveTo>
                <a:lnTo>
                  <a:pt x="0" y="0"/>
                </a:lnTo>
                <a:lnTo>
                  <a:pt x="0" y="301906"/>
                </a:lnTo>
                <a:lnTo>
                  <a:pt x="239638" y="301906"/>
                </a:lnTo>
                <a:lnTo>
                  <a:pt x="2396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88638" y="7067393"/>
            <a:ext cx="4668470" cy="4248307"/>
          </a:xfrm>
          <a:custGeom>
            <a:avLst/>
            <a:gdLst/>
            <a:ahLst/>
            <a:cxnLst/>
            <a:rect l="l" t="t" r="r" b="b"/>
            <a:pathLst>
              <a:path w="4668470" h="4248307">
                <a:moveTo>
                  <a:pt x="0" y="0"/>
                </a:moveTo>
                <a:lnTo>
                  <a:pt x="4668470" y="0"/>
                </a:lnTo>
                <a:lnTo>
                  <a:pt x="4668470" y="4248307"/>
                </a:lnTo>
                <a:lnTo>
                  <a:pt x="0" y="42483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090976">
            <a:off x="17452779" y="3388288"/>
            <a:ext cx="1248268" cy="521152"/>
          </a:xfrm>
          <a:custGeom>
            <a:avLst/>
            <a:gdLst/>
            <a:ahLst/>
            <a:cxnLst/>
            <a:rect l="l" t="t" r="r" b="b"/>
            <a:pathLst>
              <a:path w="1248268" h="521152">
                <a:moveTo>
                  <a:pt x="0" y="0"/>
                </a:moveTo>
                <a:lnTo>
                  <a:pt x="1248268" y="0"/>
                </a:lnTo>
                <a:lnTo>
                  <a:pt x="1248268" y="521152"/>
                </a:lnTo>
                <a:lnTo>
                  <a:pt x="0" y="52115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273536" y="943392"/>
            <a:ext cx="861814" cy="408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399" b="1" dirty="0" smtClean="0">
                <a:solidFill>
                  <a:srgbClr val="000000"/>
                </a:solidFill>
                <a:latin typeface="Telegraf Medium"/>
                <a:ea typeface="Telegraf Medium"/>
                <a:cs typeface="Telegraf Medium"/>
                <a:sym typeface="Telegraf Medium"/>
              </a:rPr>
              <a:t>10/16</a:t>
            </a:r>
            <a:endParaRPr lang="en-US" sz="2399" b="1" dirty="0">
              <a:solidFill>
                <a:srgbClr val="000000"/>
              </a:solidFill>
              <a:latin typeface="Telegraf Medium"/>
              <a:ea typeface="Telegraf Medium"/>
              <a:cs typeface="Telegraf Medium"/>
              <a:sym typeface="Telegraf Medium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2374735" y="778739"/>
            <a:ext cx="2282524" cy="782778"/>
          </a:xfrm>
          <a:custGeom>
            <a:avLst/>
            <a:gdLst/>
            <a:ahLst/>
            <a:cxnLst/>
            <a:rect l="l" t="t" r="r" b="b"/>
            <a:pathLst>
              <a:path w="2282524" h="782778">
                <a:moveTo>
                  <a:pt x="0" y="0"/>
                </a:moveTo>
                <a:lnTo>
                  <a:pt x="2282525" y="0"/>
                </a:lnTo>
                <a:lnTo>
                  <a:pt x="2282525" y="782778"/>
                </a:lnTo>
                <a:lnTo>
                  <a:pt x="0" y="78277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" name="Rectangle 1"/>
          <p:cNvSpPr/>
          <p:nvPr/>
        </p:nvSpPr>
        <p:spPr>
          <a:xfrm>
            <a:off x="2374734" y="3848100"/>
            <a:ext cx="669306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b="1" dirty="0"/>
              <a:t>Visualisation et Design de l’Affiche</a:t>
            </a:r>
          </a:p>
          <a:p>
            <a:pPr>
              <a:lnSpc>
                <a:spcPct val="150000"/>
              </a:lnSpc>
            </a:pPr>
            <a:r>
              <a:rPr lang="fr-FR" sz="2800" b="1" dirty="0"/>
              <a:t>Schéma du système</a:t>
            </a:r>
            <a:r>
              <a:rPr lang="fr-FR" sz="2800" dirty="0"/>
              <a:t> : Drone / Spider Cam -&gt; Capture image -&gt; CNN -&gt; Prédiction -&gt; Alerte</a:t>
            </a:r>
          </a:p>
          <a:p>
            <a:pPr>
              <a:lnSpc>
                <a:spcPct val="150000"/>
              </a:lnSpc>
            </a:pPr>
            <a:r>
              <a:rPr lang="fr-FR" sz="2800" b="1" dirty="0"/>
              <a:t>Exemples d’images classifiées</a:t>
            </a:r>
            <a:r>
              <a:rPr lang="fr-FR" sz="2800" dirty="0"/>
              <a:t> : plante saine vs plante malade</a:t>
            </a:r>
          </a:p>
          <a:p>
            <a:pPr>
              <a:lnSpc>
                <a:spcPct val="150000"/>
              </a:lnSpc>
            </a:pPr>
            <a:r>
              <a:rPr lang="fr-FR" sz="2800" b="1" dirty="0"/>
              <a:t>Graphiques sur l’amélioration du rendement agricole avec IA</a:t>
            </a:r>
            <a:endParaRPr lang="fr-FR" sz="2800" dirty="0"/>
          </a:p>
        </p:txBody>
      </p:sp>
      <p:sp>
        <p:nvSpPr>
          <p:cNvPr id="12" name="TextBox 16"/>
          <p:cNvSpPr txBox="1"/>
          <p:nvPr/>
        </p:nvSpPr>
        <p:spPr>
          <a:xfrm>
            <a:off x="1815390" y="2644269"/>
            <a:ext cx="12419833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fr-FR" sz="5400" b="1" dirty="0" smtClean="0"/>
              <a:t>6. </a:t>
            </a:r>
            <a:r>
              <a:rPr lang="fr-FR" sz="5400" b="1" dirty="0">
                <a:latin typeface="+mj-lt"/>
              </a:rPr>
              <a:t>Visualisation et Design de l’Affiche</a:t>
            </a:r>
            <a:r>
              <a:rPr lang="fr-FR" sz="5400" b="1" dirty="0" smtClean="0"/>
              <a:t>:</a:t>
            </a:r>
            <a:endParaRPr lang="fr-FR" sz="54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706862"/>
            <a:ext cx="7391400" cy="48991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499</Words>
  <Application>Microsoft Office PowerPoint</Application>
  <PresentationFormat>Personnalisé</PresentationFormat>
  <Paragraphs>76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Telegraf</vt:lpstr>
      <vt:lpstr>Telegraf Medium</vt:lpstr>
      <vt:lpstr>Telegraf 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</dc:title>
  <dc:creator>ammar</dc:creator>
  <cp:lastModifiedBy>Dell</cp:lastModifiedBy>
  <cp:revision>30</cp:revision>
  <dcterms:created xsi:type="dcterms:W3CDTF">2006-08-16T00:00:00Z</dcterms:created>
  <dcterms:modified xsi:type="dcterms:W3CDTF">2025-02-07T15:38:37Z</dcterms:modified>
  <dc:identifier>DAGUyc2E7Lw</dc:identifier>
</cp:coreProperties>
</file>